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397" r:id="rId4"/>
    <p:sldId id="392" r:id="rId5"/>
    <p:sldId id="483" r:id="rId6"/>
    <p:sldId id="393" r:id="rId7"/>
    <p:sldId id="395" r:id="rId8"/>
    <p:sldId id="491" r:id="rId9"/>
    <p:sldId id="396" r:id="rId10"/>
    <p:sldId id="467" r:id="rId11"/>
    <p:sldId id="400" r:id="rId12"/>
    <p:sldId id="401" r:id="rId13"/>
    <p:sldId id="402" r:id="rId14"/>
    <p:sldId id="481" r:id="rId15"/>
    <p:sldId id="404" r:id="rId16"/>
    <p:sldId id="405" r:id="rId17"/>
    <p:sldId id="293" r:id="rId18"/>
    <p:sldId id="456" r:id="rId19"/>
    <p:sldId id="415" r:id="rId20"/>
    <p:sldId id="469" r:id="rId21"/>
    <p:sldId id="487" r:id="rId22"/>
    <p:sldId id="490" r:id="rId23"/>
    <p:sldId id="489" r:id="rId24"/>
    <p:sldId id="472" r:id="rId25"/>
    <p:sldId id="442" r:id="rId26"/>
    <p:sldId id="476" r:id="rId27"/>
    <p:sldId id="444" r:id="rId28"/>
    <p:sldId id="447" r:id="rId29"/>
    <p:sldId id="448" r:id="rId30"/>
    <p:sldId id="452" r:id="rId31"/>
    <p:sldId id="451" r:id="rId32"/>
    <p:sldId id="453" r:id="rId33"/>
    <p:sldId id="4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 Sun" initials="XS" lastIdx="3" clrIdx="0">
    <p:extLst>
      <p:ext uri="{19B8F6BF-5375-455C-9EA6-DF929625EA0E}">
        <p15:presenceInfo xmlns:p15="http://schemas.microsoft.com/office/powerpoint/2012/main" userId="S-1-5-21-2146773085-903363285-719344707-20609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FFFFF"/>
    <a:srgbClr val="7222B4"/>
    <a:srgbClr val="983E65"/>
    <a:srgbClr val="CE03D3"/>
    <a:srgbClr val="FF00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6389" autoAdjust="0"/>
  </p:normalViewPr>
  <p:slideViewPr>
    <p:cSldViewPr snapToGrid="0">
      <p:cViewPr varScale="1">
        <p:scale>
          <a:sx n="58" d="100"/>
          <a:sy n="58" d="100"/>
        </p:scale>
        <p:origin x="1362" y="6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5E0B2-E0D1-411E-B3CD-D00D4A5C1A96}" type="datetimeFigureOut">
              <a:rPr lang="en-US" smtClean="0"/>
              <a:t>8/26/2017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3D23D-3944-44F0-A25C-1127C71EF4CC}" type="slidenum">
              <a:rPr lang="en-US" smtClean="0"/>
              <a:t>‹#›</a:t>
            </a:fld>
            <a:endParaRPr lang="en-US"/>
          </a:p>
        </p:txBody>
      </p:sp>
    </p:spTree>
    <p:extLst>
      <p:ext uri="{BB962C8B-B14F-4D97-AF65-F5344CB8AC3E}">
        <p14:creationId xmlns:p14="http://schemas.microsoft.com/office/powerpoint/2010/main" val="2348196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1</a:t>
            </a:fld>
            <a:endParaRPr lang="en-US"/>
          </a:p>
        </p:txBody>
      </p:sp>
    </p:spTree>
    <p:extLst>
      <p:ext uri="{BB962C8B-B14F-4D97-AF65-F5344CB8AC3E}">
        <p14:creationId xmlns:p14="http://schemas.microsoft.com/office/powerpoint/2010/main" val="41334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regression method can also adopt the </a:t>
            </a:r>
            <a:r>
              <a:rPr lang="en-US" dirty="0"/>
              <a:t>Multi-stage Error Feedback idea. </a:t>
            </a:r>
            <a:r>
              <a:rPr lang="en-US" altLang="zh-CN" dirty="0"/>
              <a:t>We only need to generate the score maps using </a:t>
            </a:r>
            <a:r>
              <a:rPr lang="en-US" dirty="0" err="1"/>
              <a:t>gaussian</a:t>
            </a:r>
            <a:r>
              <a:rPr lang="en-US" dirty="0"/>
              <a:t> rendering centered on the estimated key point locations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also improves the regression result but not as good</a:t>
            </a:r>
            <a:r>
              <a:rPr lang="en-US" sz="1200" b="0" i="0" u="none" strike="noStrike" kern="1200" baseline="0" dirty="0">
                <a:solidFill>
                  <a:schemeClr val="tx1"/>
                </a:solidFill>
                <a:effectLst/>
                <a:latin typeface="+mn-lt"/>
                <a:ea typeface="+mn-ea"/>
                <a:cs typeface="+mn-cs"/>
              </a:rPr>
              <a:t> as detection methods. Because the rendered </a:t>
            </a:r>
            <a:r>
              <a:rPr lang="en-US" dirty="0"/>
              <a:t>Gaussian map is not as expressive as the detected score maps </a:t>
            </a:r>
            <a:r>
              <a:rPr lang="en-US" sz="1200" b="0" i="0" u="none" strike="noStrike" kern="1200" baseline="0" dirty="0">
                <a:solidFill>
                  <a:schemeClr val="tx1"/>
                </a:solidFill>
                <a:effectLst/>
                <a:latin typeface="+mn-lt"/>
                <a:ea typeface="+mn-ea"/>
                <a:cs typeface="+mn-cs"/>
              </a:rPr>
              <a:t>and the joint dependency can’t be fully exploited.</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23D23D-3944-44F0-A25C-1127C71EF4CC}" type="slidenum">
              <a:rPr lang="en-US" smtClean="0"/>
              <a:t>10</a:t>
            </a:fld>
            <a:endParaRPr lang="en-US"/>
          </a:p>
        </p:txBody>
      </p:sp>
    </p:spTree>
    <p:extLst>
      <p:ext uri="{BB962C8B-B14F-4D97-AF65-F5344CB8AC3E}">
        <p14:creationId xmlns:p14="http://schemas.microsoft.com/office/powerpoint/2010/main" val="586362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score maps are hard to generalize to 3D task, because the 3D score maps are too demanding for memory and computation. On the contrary,</a:t>
            </a:r>
            <a:r>
              <a:rPr lang="en-US" baseline="0" dirty="0"/>
              <a:t> </a:t>
            </a:r>
            <a:r>
              <a:rPr lang="en-US" dirty="0"/>
              <a:t>regression is more straightforward and general for both 2D and 3D </a:t>
            </a:r>
            <a:r>
              <a:rPr lang="en-US" altLang="zh-CN" dirty="0"/>
              <a:t>tasks.</a:t>
            </a:r>
            <a:endParaRPr lang="en-US" dirty="0"/>
          </a:p>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11</a:t>
            </a:fld>
            <a:endParaRPr lang="en-US"/>
          </a:p>
        </p:txBody>
      </p:sp>
    </p:spTree>
    <p:extLst>
      <p:ext uri="{BB962C8B-B14F-4D97-AF65-F5344CB8AC3E}">
        <p14:creationId xmlns:p14="http://schemas.microsoft.com/office/powerpoint/2010/main" val="1920206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motivation is to investigate how to make regression based methods better exploit the joint dependency. Since it is general for both 2D and 3D tasks.</a:t>
            </a:r>
          </a:p>
        </p:txBody>
      </p:sp>
      <p:sp>
        <p:nvSpPr>
          <p:cNvPr id="4" name="Slide Number Placeholder 3"/>
          <p:cNvSpPr>
            <a:spLocks noGrp="1"/>
          </p:cNvSpPr>
          <p:nvPr>
            <p:ph type="sldNum" sz="quarter" idx="10"/>
          </p:nvPr>
        </p:nvSpPr>
        <p:spPr/>
        <p:txBody>
          <a:bodyPr/>
          <a:lstStyle/>
          <a:p>
            <a:fld id="{3923D23D-3944-44F0-A25C-1127C71EF4CC}" type="slidenum">
              <a:rPr lang="en-US" smtClean="0"/>
              <a:t>12</a:t>
            </a:fld>
            <a:endParaRPr lang="en-US"/>
          </a:p>
        </p:txBody>
      </p:sp>
    </p:spTree>
    <p:extLst>
      <p:ext uri="{BB962C8B-B14F-4D97-AF65-F5344CB8AC3E}">
        <p14:creationId xmlns:p14="http://schemas.microsoft.com/office/powerpoint/2010/main" val="105883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23D23D-3944-44F0-A25C-1127C71EF4CC}" type="slidenum">
              <a:rPr lang="en-US" smtClean="0"/>
              <a:t>13</a:t>
            </a:fld>
            <a:endParaRPr lang="en-US"/>
          </a:p>
        </p:txBody>
      </p:sp>
    </p:spTree>
    <p:extLst>
      <p:ext uri="{BB962C8B-B14F-4D97-AF65-F5344CB8AC3E}">
        <p14:creationId xmlns:p14="http://schemas.microsoft.com/office/powerpoint/2010/main" val="1298725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take a look at the overall performance of our method on the 3D and 2D human pose benchmarks.</a:t>
            </a:r>
          </a:p>
        </p:txBody>
      </p:sp>
      <p:sp>
        <p:nvSpPr>
          <p:cNvPr id="4" name="Slide Number Placeholder 3"/>
          <p:cNvSpPr>
            <a:spLocks noGrp="1"/>
          </p:cNvSpPr>
          <p:nvPr>
            <p:ph type="sldNum" sz="quarter" idx="10"/>
          </p:nvPr>
        </p:nvSpPr>
        <p:spPr/>
        <p:txBody>
          <a:bodyPr/>
          <a:lstStyle/>
          <a:p>
            <a:fld id="{3923D23D-3944-44F0-A25C-1127C71EF4CC}" type="slidenum">
              <a:rPr lang="en-US" smtClean="0"/>
              <a:t>14</a:t>
            </a:fld>
            <a:endParaRPr lang="en-US"/>
          </a:p>
        </p:txBody>
      </p:sp>
    </p:spTree>
    <p:extLst>
      <p:ext uri="{BB962C8B-B14F-4D97-AF65-F5344CB8AC3E}">
        <p14:creationId xmlns:p14="http://schemas.microsoft.com/office/powerpoint/2010/main" val="1430609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general, we have achieved the beset 3D human pose estimation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23D23D-3944-44F0-A25C-1127C71EF4CC}" type="slidenum">
              <a:rPr lang="en-US" smtClean="0"/>
              <a:t>15</a:t>
            </a:fld>
            <a:endParaRPr lang="en-US"/>
          </a:p>
        </p:txBody>
      </p:sp>
    </p:spTree>
    <p:extLst>
      <p:ext uri="{BB962C8B-B14F-4D97-AF65-F5344CB8AC3E}">
        <p14:creationId xmlns:p14="http://schemas.microsoft.com/office/powerpoint/2010/main" val="1300381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2D human pose estimation problem,</a:t>
            </a:r>
            <a:r>
              <a:rPr lang="en-US" baseline="0" dirty="0"/>
              <a:t> we are the best regression based method and </a:t>
            </a:r>
          </a:p>
        </p:txBody>
      </p:sp>
      <p:sp>
        <p:nvSpPr>
          <p:cNvPr id="4" name="Slide Number Placeholder 3"/>
          <p:cNvSpPr>
            <a:spLocks noGrp="1"/>
          </p:cNvSpPr>
          <p:nvPr>
            <p:ph type="sldNum" sz="quarter" idx="10"/>
          </p:nvPr>
        </p:nvSpPr>
        <p:spPr/>
        <p:txBody>
          <a:bodyPr/>
          <a:lstStyle/>
          <a:p>
            <a:fld id="{3923D23D-3944-44F0-A25C-1127C71EF4CC}" type="slidenum">
              <a:rPr lang="en-US" smtClean="0"/>
              <a:t>16</a:t>
            </a:fld>
            <a:endParaRPr lang="en-US"/>
          </a:p>
        </p:txBody>
      </p:sp>
    </p:spTree>
    <p:extLst>
      <p:ext uri="{BB962C8B-B14F-4D97-AF65-F5344CB8AC3E}">
        <p14:creationId xmlns:p14="http://schemas.microsoft.com/office/powerpoint/2010/main" val="360605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method consists of two key techniques.</a:t>
            </a:r>
          </a:p>
          <a:p>
            <a:r>
              <a:rPr lang="en-US" dirty="0"/>
              <a:t>The first is a new bone based pose representation that simplify this problem.</a:t>
            </a:r>
          </a:p>
          <a:p>
            <a:r>
              <a:rPr lang="en-US" dirty="0"/>
              <a:t>And the second is a compositional loss function that encodes long range interactions between bones.</a:t>
            </a:r>
          </a:p>
        </p:txBody>
      </p:sp>
      <p:sp>
        <p:nvSpPr>
          <p:cNvPr id="4" name="Slide Number Placeholder 3"/>
          <p:cNvSpPr>
            <a:spLocks noGrp="1"/>
          </p:cNvSpPr>
          <p:nvPr>
            <p:ph type="sldNum" sz="quarter" idx="10"/>
          </p:nvPr>
        </p:nvSpPr>
        <p:spPr/>
        <p:txBody>
          <a:bodyPr/>
          <a:lstStyle/>
          <a:p>
            <a:fld id="{3923D23D-3944-44F0-A25C-1127C71EF4CC}" type="slidenum">
              <a:rPr lang="en-US" smtClean="0"/>
              <a:t>17</a:t>
            </a:fld>
            <a:endParaRPr lang="en-US"/>
          </a:p>
        </p:txBody>
      </p:sp>
    </p:spTree>
    <p:extLst>
      <p:ext uri="{BB962C8B-B14F-4D97-AF65-F5344CB8AC3E}">
        <p14:creationId xmlns:p14="http://schemas.microsoft.com/office/powerpoint/2010/main" val="536809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a novel pose representation using bones.</a:t>
            </a:r>
          </a:p>
          <a:p>
            <a:endParaRPr lang="en-US" dirty="0"/>
          </a:p>
          <a:p>
            <a:r>
              <a:rPr lang="en-US" dirty="0"/>
              <a:t>Most previous regression works represent pose with the joint locations. Usually, a root joint is selected as origin. And the pose is defined as a relative position from one joint to this root joint. </a:t>
            </a:r>
          </a:p>
          <a:p>
            <a:endParaRPr lang="en-US" dirty="0"/>
          </a:p>
          <a:p>
            <a:r>
              <a:rPr lang="en-US" dirty="0"/>
              <a:t>The network will directly output joint positions and supervised by the joint position loss.</a:t>
            </a:r>
          </a:p>
          <a:p>
            <a:endParaRPr lang="en-US" dirty="0"/>
          </a:p>
          <a:p>
            <a:r>
              <a:rPr lang="en-US" dirty="0"/>
              <a:t>Instead, for the bone representation, a posed is defined as the relative position from one joint to its parent joint along the kinematic tree.</a:t>
            </a:r>
          </a:p>
          <a:p>
            <a:r>
              <a:rPr lang="en-US" dirty="0"/>
              <a:t>The network will output bone positions and is supervised by the bone position loss</a:t>
            </a:r>
          </a:p>
        </p:txBody>
      </p:sp>
      <p:sp>
        <p:nvSpPr>
          <p:cNvPr id="4" name="Slide Number Placeholder 3"/>
          <p:cNvSpPr>
            <a:spLocks noGrp="1"/>
          </p:cNvSpPr>
          <p:nvPr>
            <p:ph type="sldNum" sz="quarter" idx="10"/>
          </p:nvPr>
        </p:nvSpPr>
        <p:spPr/>
        <p:txBody>
          <a:bodyPr/>
          <a:lstStyle/>
          <a:p>
            <a:fld id="{3923D23D-3944-44F0-A25C-1127C71EF4CC}" type="slidenum">
              <a:rPr lang="en-US" smtClean="0"/>
              <a:t>18</a:t>
            </a:fld>
            <a:endParaRPr lang="en-US"/>
          </a:p>
        </p:txBody>
      </p:sp>
    </p:spTree>
    <p:extLst>
      <p:ext uri="{BB962C8B-B14F-4D97-AF65-F5344CB8AC3E}">
        <p14:creationId xmlns:p14="http://schemas.microsoft.com/office/powerpoint/2010/main" val="2842047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drawbacks of the native joint representation. </a:t>
            </a:r>
          </a:p>
          <a:p>
            <a:r>
              <a:rPr lang="en-US" dirty="0"/>
              <a:t>First</a:t>
            </a:r>
            <a:r>
              <a:rPr lang="en-US" baseline="0" dirty="0"/>
              <a:t>, joints are estimated independently.</a:t>
            </a:r>
          </a:p>
          <a:p>
            <a:r>
              <a:rPr lang="en-US" baseline="0" dirty="0"/>
              <a:t>the internal structure is </a:t>
            </a:r>
            <a:r>
              <a:rPr lang="en-US" baseline="0"/>
              <a:t>not explicitly exploited</a:t>
            </a:r>
            <a:r>
              <a:rPr lang="en-US" baseline="0" dirty="0"/>
              <a:t>.</a:t>
            </a:r>
          </a:p>
          <a:p>
            <a:r>
              <a:rPr lang="en-US" dirty="0"/>
              <a:t>And the Geometric constraint among these joints are not satisfied.</a:t>
            </a:r>
          </a:p>
          <a:p>
            <a:r>
              <a:rPr lang="en-US" dirty="0"/>
              <a:t>For example, the bone</a:t>
            </a:r>
            <a:r>
              <a:rPr lang="en-US" baseline="0" dirty="0"/>
              <a:t> length is not constant and the joint angle may get out of range.</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19</a:t>
            </a:fld>
            <a:endParaRPr lang="en-US"/>
          </a:p>
        </p:txBody>
      </p:sp>
    </p:spTree>
    <p:extLst>
      <p:ext uri="{BB962C8B-B14F-4D97-AF65-F5344CB8AC3E}">
        <p14:creationId xmlns:p14="http://schemas.microsoft.com/office/powerpoint/2010/main" val="198984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human</a:t>
            </a:r>
            <a:r>
              <a:rPr lang="en-US" baseline="0" dirty="0"/>
              <a:t> pose estimation is to localize the key points of a person. </a:t>
            </a:r>
          </a:p>
          <a:p>
            <a:r>
              <a:rPr lang="en-US" baseline="0" dirty="0"/>
              <a:t>The input is a single RGB image with a person in the image center.</a:t>
            </a:r>
          </a:p>
          <a:p>
            <a:r>
              <a:rPr lang="en-US" dirty="0"/>
              <a:t>Then a pose estimator is designed </a:t>
            </a:r>
            <a:r>
              <a:rPr lang="en-US" baseline="0" dirty="0"/>
              <a:t>to output the location 2D or 3D key points of this person.</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a:t>
            </a:fld>
            <a:endParaRPr lang="en-US"/>
          </a:p>
        </p:txBody>
      </p:sp>
    </p:spTree>
    <p:extLst>
      <p:ext uri="{BB962C8B-B14F-4D97-AF65-F5344CB8AC3E}">
        <p14:creationId xmlns:p14="http://schemas.microsoft.com/office/powerpoint/2010/main" val="3847044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contrary, there are many advantages for the bone representation:</a:t>
            </a:r>
          </a:p>
          <a:p>
            <a:r>
              <a:rPr lang="en-US" dirty="0"/>
              <a:t>In which joints</a:t>
            </a:r>
            <a:r>
              <a:rPr lang="en-US" baseline="0" dirty="0"/>
              <a:t> are connected with each other in a tree structure and bones are the primitive units in this structure and a local representation.</a:t>
            </a:r>
          </a:p>
          <a:p>
            <a:r>
              <a:rPr lang="en-US" baseline="0" dirty="0"/>
              <a:t>First of all, the variance in bones are significantly smaller then joints. This is the standard deviation of bones and joints for the 3D Human3.6M dataset and 2D MPII dataset. Blue represents bones and pink represent joints, bones have much smaller variance.</a:t>
            </a:r>
          </a:p>
          <a:p>
            <a:r>
              <a:rPr lang="en-US" baseline="0" dirty="0"/>
              <a:t>Second, </a:t>
            </a:r>
            <a:r>
              <a:rPr lang="en-US" sz="1200" b="0" i="0" u="none" strike="noStrike" kern="1200" baseline="0" dirty="0">
                <a:solidFill>
                  <a:schemeClr val="tx1"/>
                </a:solidFill>
                <a:latin typeface="+mn-lt"/>
                <a:ea typeface="+mn-ea"/>
                <a:cs typeface="+mn-cs"/>
              </a:rPr>
              <a:t>Many pose-driven applications only need local motion in bones instead of the global joint locations. For example, the pointing comman</a:t>
            </a:r>
            <a:r>
              <a:rPr lang="en-US" altLang="zh-CN" sz="1200" b="0" i="0" u="none" strike="noStrike" kern="1200" baseline="0" dirty="0">
                <a:solidFill>
                  <a:schemeClr val="tx1"/>
                </a:solidFill>
                <a:latin typeface="+mn-lt"/>
                <a:ea typeface="+mn-ea"/>
                <a:cs typeface="+mn-cs"/>
              </a:rPr>
              <a:t>d depends on the direction of the forearm. The difference between stand and squat gesture depends on the bending angle between thigh and shin.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Last but not least, the geometric constraint like constant bone length and valid joint angle can be better satisfied. In order to prove this, we introduce three new evaluate metrics besides the absolute joint location error. </a:t>
            </a:r>
          </a:p>
          <a:p>
            <a:r>
              <a:rPr lang="en-US" sz="1200" b="0" i="0" u="none" strike="noStrike" kern="1200" baseline="0" dirty="0">
                <a:solidFill>
                  <a:schemeClr val="tx1"/>
                </a:solidFill>
                <a:latin typeface="+mn-lt"/>
                <a:ea typeface="+mn-ea"/>
                <a:cs typeface="+mn-cs"/>
              </a:rPr>
              <a:t>The first one is the local bone position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second is the b</a:t>
            </a:r>
            <a:r>
              <a:rPr lang="en-US" sz="1200" dirty="0"/>
              <a:t>one length standard deviation of the same person in the sequential video frames.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last one is the percentage of illegal joint angle.</a:t>
            </a:r>
          </a:p>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20</a:t>
            </a:fld>
            <a:endParaRPr lang="en-US"/>
          </a:p>
        </p:txBody>
      </p:sp>
    </p:spTree>
    <p:extLst>
      <p:ext uri="{BB962C8B-B14F-4D97-AF65-F5344CB8AC3E}">
        <p14:creationId xmlns:p14="http://schemas.microsoft.com/office/powerpoint/2010/main" val="2880180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so many advantages of bone representation. There is one drawback of using bone loss only.</a:t>
            </a:r>
          </a:p>
          <a:p>
            <a:endParaRPr lang="en-US" dirty="0"/>
          </a:p>
          <a:p>
            <a:r>
              <a:rPr lang="en-US" dirty="0"/>
              <a:t>For example, This is the ground truth of a simple pose with three joints hip, knee, ankle and two bones thigh and shin. Then, the network will predict two bones in orange.</a:t>
            </a:r>
          </a:p>
          <a:p>
            <a:endParaRPr lang="en-US" dirty="0"/>
          </a:p>
          <a:p>
            <a:r>
              <a:rPr lang="en-US" dirty="0"/>
              <a:t>But if we consider about the joint error of ankle. It is effected by both of the estimated thigh and shin. Since the joint location of ankle is a summation of the thigh and shin. </a:t>
            </a:r>
          </a:p>
          <a:p>
            <a:endParaRPr lang="en-US" dirty="0"/>
          </a:p>
          <a:p>
            <a:r>
              <a:rPr lang="en-US" dirty="0"/>
              <a:t>In other words, errors in bones propagate to joints along the kinematic tree. </a:t>
            </a:r>
          </a:p>
          <a:p>
            <a:endParaRPr lang="en-US" dirty="0"/>
          </a:p>
          <a:p>
            <a:r>
              <a:rPr lang="en-US" dirty="0"/>
              <a:t>This will cause large errors for joints at the far end.</a:t>
            </a:r>
          </a:p>
        </p:txBody>
      </p:sp>
      <p:sp>
        <p:nvSpPr>
          <p:cNvPr id="4" name="Slide Number Placeholder 3"/>
          <p:cNvSpPr>
            <a:spLocks noGrp="1"/>
          </p:cNvSpPr>
          <p:nvPr>
            <p:ph type="sldNum" sz="quarter" idx="10"/>
          </p:nvPr>
        </p:nvSpPr>
        <p:spPr/>
        <p:txBody>
          <a:bodyPr/>
          <a:lstStyle/>
          <a:p>
            <a:fld id="{3923D23D-3944-44F0-A25C-1127C71EF4CC}" type="slidenum">
              <a:rPr lang="en-US" smtClean="0"/>
              <a:t>21</a:t>
            </a:fld>
            <a:endParaRPr lang="en-US"/>
          </a:p>
        </p:txBody>
      </p:sp>
    </p:spTree>
    <p:extLst>
      <p:ext uri="{BB962C8B-B14F-4D97-AF65-F5344CB8AC3E}">
        <p14:creationId xmlns:p14="http://schemas.microsoft.com/office/powerpoint/2010/main" val="2246842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22</a:t>
            </a:fld>
            <a:endParaRPr lang="en-US"/>
          </a:p>
        </p:txBody>
      </p:sp>
    </p:spTree>
    <p:extLst>
      <p:ext uri="{BB962C8B-B14F-4D97-AF65-F5344CB8AC3E}">
        <p14:creationId xmlns:p14="http://schemas.microsoft.com/office/powerpoint/2010/main" val="666706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is quite intuitive</a:t>
            </a:r>
            <a:r>
              <a:rPr lang="en-US" baseline="0" dirty="0"/>
              <a:t> for us to add joint loss to the bone outputs</a:t>
            </a:r>
          </a:p>
          <a:p>
            <a:r>
              <a:rPr lang="en-US" baseline="0" dirty="0"/>
              <a:t>Given the output bones,</a:t>
            </a:r>
          </a:p>
          <a:p>
            <a:r>
              <a:rPr lang="en-US" baseline="0" dirty="0"/>
              <a:t>The native bone loss is added to the individual bones.</a:t>
            </a:r>
          </a:p>
          <a:p>
            <a:r>
              <a:rPr lang="en-US" baseline="0" dirty="0"/>
              <a:t>And we can also add joint loss to the output bones </a:t>
            </a:r>
          </a:p>
          <a:p>
            <a:r>
              <a:rPr lang="en-US" baseline="0" dirty="0"/>
              <a:t>Because a joint position is a summation of the bones along the kinematic tree path.</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23</a:t>
            </a:fld>
            <a:endParaRPr lang="en-US"/>
          </a:p>
        </p:txBody>
      </p:sp>
    </p:spTree>
    <p:extLst>
      <p:ext uri="{BB962C8B-B14F-4D97-AF65-F5344CB8AC3E}">
        <p14:creationId xmlns:p14="http://schemas.microsoft.com/office/powerpoint/2010/main" val="2856603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the joint location loss can be generalized to any joint pair loss. The position the joint pair is also a summation of the bones along the kinematic tree path.</a:t>
            </a:r>
          </a:p>
        </p:txBody>
      </p:sp>
      <p:sp>
        <p:nvSpPr>
          <p:cNvPr id="4" name="Slide Number Placeholder 3"/>
          <p:cNvSpPr>
            <a:spLocks noGrp="1"/>
          </p:cNvSpPr>
          <p:nvPr>
            <p:ph type="sldNum" sz="quarter" idx="10"/>
          </p:nvPr>
        </p:nvSpPr>
        <p:spPr/>
        <p:txBody>
          <a:bodyPr/>
          <a:lstStyle/>
          <a:p>
            <a:fld id="{3923D23D-3944-44F0-A25C-1127C71EF4CC}" type="slidenum">
              <a:rPr lang="en-US" smtClean="0"/>
              <a:t>24</a:t>
            </a:fld>
            <a:endParaRPr lang="en-US"/>
          </a:p>
        </p:txBody>
      </p:sp>
    </p:spTree>
    <p:extLst>
      <p:ext uri="{BB962C8B-B14F-4D97-AF65-F5344CB8AC3E}">
        <p14:creationId xmlns:p14="http://schemas.microsoft.com/office/powerpoint/2010/main" val="919997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is the formal definition of our compositional function. Given the bone outputs, and a joint pair set. The relative position of those joint pairs are supervised by the ground truth.</a:t>
            </a:r>
          </a:p>
          <a:p>
            <a:r>
              <a:rPr lang="en-US" dirty="0"/>
              <a:t>Note that the joint pair position is composed by the bones. </a:t>
            </a:r>
          </a:p>
          <a:p>
            <a:r>
              <a:rPr lang="en-US" dirty="0"/>
              <a:t>In this way, the long-range joint pair losses are considered and balanced over the intermediate bones.</a:t>
            </a:r>
          </a:p>
        </p:txBody>
      </p:sp>
      <p:sp>
        <p:nvSpPr>
          <p:cNvPr id="4" name="Slide Number Placeholder 3"/>
          <p:cNvSpPr>
            <a:spLocks noGrp="1"/>
          </p:cNvSpPr>
          <p:nvPr>
            <p:ph type="sldNum" sz="quarter" idx="10"/>
          </p:nvPr>
        </p:nvSpPr>
        <p:spPr/>
        <p:txBody>
          <a:bodyPr/>
          <a:lstStyle/>
          <a:p>
            <a:fld id="{3923D23D-3944-44F0-A25C-1127C71EF4CC}" type="slidenum">
              <a:rPr lang="en-US" smtClean="0"/>
              <a:t>25</a:t>
            </a:fld>
            <a:endParaRPr lang="en-US"/>
          </a:p>
        </p:txBody>
      </p:sp>
    </p:spTree>
    <p:extLst>
      <p:ext uri="{BB962C8B-B14F-4D97-AF65-F5344CB8AC3E}">
        <p14:creationId xmlns:p14="http://schemas.microsoft.com/office/powerpoint/2010/main" val="2344070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altLang="zh-CN" dirty="0"/>
              <a:t>’s do some comparison experiments to justify the efficiency of our techniques.</a:t>
            </a:r>
          </a:p>
          <a:p>
            <a:r>
              <a:rPr lang="en-US" altLang="zh-CN" dirty="0"/>
              <a:t>All of our experiments use the 50-layer </a:t>
            </a:r>
            <a:r>
              <a:rPr lang="en-US" altLang="zh-CN" dirty="0" err="1"/>
              <a:t>resnet</a:t>
            </a:r>
            <a:r>
              <a:rPr lang="en-US" altLang="zh-CN" dirty="0"/>
              <a:t> architecture.</a:t>
            </a:r>
          </a:p>
          <a:p>
            <a:r>
              <a:rPr lang="en-US" dirty="0"/>
              <a:t>Evaluated on the standard 2D and 3D benchmark are used</a:t>
            </a:r>
          </a:p>
          <a:p>
            <a:r>
              <a:rPr lang="en-US" dirty="0"/>
              <a:t>We compare our result with the state of the art.</a:t>
            </a:r>
          </a:p>
          <a:p>
            <a:r>
              <a:rPr lang="en-US" dirty="0"/>
              <a:t>We also implement a baseline using joint representation and joint position loss.</a:t>
            </a:r>
          </a:p>
          <a:p>
            <a:r>
              <a:rPr lang="en-US" dirty="0"/>
              <a:t>We compare the bone representation and bone loss only with the baseline to justify the efficiency of bone representation.</a:t>
            </a:r>
          </a:p>
          <a:p>
            <a:r>
              <a:rPr lang="en-US" dirty="0"/>
              <a:t>Then we add compositional loss function to it justify its efficiency.</a:t>
            </a:r>
          </a:p>
        </p:txBody>
      </p:sp>
      <p:sp>
        <p:nvSpPr>
          <p:cNvPr id="4" name="Slide Number Placeholder 3"/>
          <p:cNvSpPr>
            <a:spLocks noGrp="1"/>
          </p:cNvSpPr>
          <p:nvPr>
            <p:ph type="sldNum" sz="quarter" idx="10"/>
          </p:nvPr>
        </p:nvSpPr>
        <p:spPr/>
        <p:txBody>
          <a:bodyPr/>
          <a:lstStyle/>
          <a:p>
            <a:fld id="{3923D23D-3944-44F0-A25C-1127C71EF4CC}" type="slidenum">
              <a:rPr lang="en-US" smtClean="0"/>
              <a:t>26</a:t>
            </a:fld>
            <a:endParaRPr lang="en-US"/>
          </a:p>
        </p:txBody>
      </p:sp>
    </p:spTree>
    <p:extLst>
      <p:ext uri="{BB962C8B-B14F-4D97-AF65-F5344CB8AC3E}">
        <p14:creationId xmlns:p14="http://schemas.microsoft.com/office/powerpoint/2010/main" val="485752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27</a:t>
            </a:fld>
            <a:endParaRPr lang="en-US"/>
          </a:p>
        </p:txBody>
      </p:sp>
    </p:spTree>
    <p:extLst>
      <p:ext uri="{BB962C8B-B14F-4D97-AF65-F5344CB8AC3E}">
        <p14:creationId xmlns:p14="http://schemas.microsoft.com/office/powerpoint/2010/main" val="1420109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2D human pose estimation, we also want to show that our method is complementary to other important techniques like the multi-stage error feedback.</a:t>
            </a:r>
          </a:p>
          <a:p>
            <a:r>
              <a:rPr lang="en-US" dirty="0"/>
              <a:t>We implement a two stage error feedback baseline, the first stage is the direct joint location regression, the second stage use the joint prediction from stage1</a:t>
            </a:r>
          </a:p>
          <a:p>
            <a:r>
              <a:rPr lang="en-US" dirty="0"/>
              <a:t>It is already better than the best regression based method. </a:t>
            </a:r>
          </a:p>
          <a:p>
            <a:r>
              <a:rPr lang="en-US" dirty="0"/>
              <a:t>Our method improves both stages. And it is now much competitive to the regression based methods.</a:t>
            </a:r>
          </a:p>
        </p:txBody>
      </p:sp>
      <p:sp>
        <p:nvSpPr>
          <p:cNvPr id="4" name="Slide Number Placeholder 3"/>
          <p:cNvSpPr>
            <a:spLocks noGrp="1"/>
          </p:cNvSpPr>
          <p:nvPr>
            <p:ph type="sldNum" sz="quarter" idx="10"/>
          </p:nvPr>
        </p:nvSpPr>
        <p:spPr/>
        <p:txBody>
          <a:bodyPr/>
          <a:lstStyle/>
          <a:p>
            <a:fld id="{3923D23D-3944-44F0-A25C-1127C71EF4CC}" type="slidenum">
              <a:rPr lang="en-US" smtClean="0"/>
              <a:t>28</a:t>
            </a:fld>
            <a:endParaRPr lang="en-US"/>
          </a:p>
        </p:txBody>
      </p:sp>
    </p:spTree>
    <p:extLst>
      <p:ext uri="{BB962C8B-B14F-4D97-AF65-F5344CB8AC3E}">
        <p14:creationId xmlns:p14="http://schemas.microsoft.com/office/powerpoint/2010/main" val="2919868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There is another by-product of our method.</a:t>
            </a:r>
          </a:p>
          <a:p>
            <a:pPr lvl="1"/>
            <a:r>
              <a:rPr lang="en-US" dirty="0"/>
              <a:t>Since our method is general for both 3D and 2D tasks. We can easily mix the 3D and 2D training. It is technically very simple.</a:t>
            </a:r>
          </a:p>
          <a:p>
            <a:r>
              <a:rPr lang="en-US" dirty="0"/>
              <a:t>We only need to decompose the loss into </a:t>
            </a:r>
            <a:r>
              <a:rPr lang="en-US" dirty="0" err="1"/>
              <a:t>xy</a:t>
            </a:r>
            <a:r>
              <a:rPr lang="en-US" dirty="0"/>
              <a:t> and z part….</a:t>
            </a:r>
          </a:p>
          <a:p>
            <a:r>
              <a:rPr lang="en-US" altLang="zh-CN" dirty="0"/>
              <a:t>This mixed training bring significant improvements to 3D pose performance. Because it makes use of  both </a:t>
            </a:r>
            <a:endParaRPr lang="en-US" dirty="0"/>
          </a:p>
          <a:p>
            <a:pPr lvl="1"/>
            <a:r>
              <a:rPr lang="en-US" dirty="0"/>
              <a:t>Better </a:t>
            </a:r>
            <a:r>
              <a:rPr lang="en-US" dirty="0">
                <a:solidFill>
                  <a:srgbClr val="FF0000"/>
                </a:solidFill>
              </a:rPr>
              <a:t>image generalization</a:t>
            </a:r>
            <a:r>
              <a:rPr lang="en-US" dirty="0"/>
              <a:t> from 2D data.</a:t>
            </a:r>
          </a:p>
          <a:p>
            <a:pPr lvl="1"/>
            <a:r>
              <a:rPr lang="en-US" dirty="0"/>
              <a:t>High 3D pose </a:t>
            </a:r>
            <a:r>
              <a:rPr lang="en-US" dirty="0">
                <a:solidFill>
                  <a:srgbClr val="FF0000"/>
                </a:solidFill>
              </a:rPr>
              <a:t>precision and variation</a:t>
            </a:r>
            <a:r>
              <a:rPr lang="en-US" dirty="0"/>
              <a:t> from 3D data.</a:t>
            </a:r>
          </a:p>
          <a:p>
            <a:r>
              <a:rPr lang="en-US" dirty="0"/>
              <a:t>Another benefit is that it produces plausible and convincing 3D pose result on in-the-wild image.</a:t>
            </a:r>
          </a:p>
        </p:txBody>
      </p:sp>
      <p:sp>
        <p:nvSpPr>
          <p:cNvPr id="4" name="Slide Number Placeholder 3"/>
          <p:cNvSpPr>
            <a:spLocks noGrp="1"/>
          </p:cNvSpPr>
          <p:nvPr>
            <p:ph type="sldNum" sz="quarter" idx="10"/>
          </p:nvPr>
        </p:nvSpPr>
        <p:spPr/>
        <p:txBody>
          <a:bodyPr/>
          <a:lstStyle/>
          <a:p>
            <a:fld id="{3923D23D-3944-44F0-A25C-1127C71EF4CC}" type="slidenum">
              <a:rPr lang="en-US" smtClean="0"/>
              <a:t>29</a:t>
            </a:fld>
            <a:endParaRPr lang="en-US"/>
          </a:p>
        </p:txBody>
      </p:sp>
    </p:spTree>
    <p:extLst>
      <p:ext uri="{BB962C8B-B14F-4D97-AF65-F5344CB8AC3E}">
        <p14:creationId xmlns:p14="http://schemas.microsoft.com/office/powerpoint/2010/main" val="66119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primary solutions for this problem in the literature.</a:t>
            </a:r>
            <a:r>
              <a:rPr lang="en-US" baseline="0" dirty="0"/>
              <a:t> Detection based and regression based. Detection methods classify each pixel into key point classes and output the</a:t>
            </a:r>
            <a:r>
              <a:rPr lang="zh-CN" altLang="en-US" baseline="0" dirty="0"/>
              <a:t> </a:t>
            </a:r>
            <a:r>
              <a:rPr lang="en-US" dirty="0"/>
              <a:t>likelihood </a:t>
            </a:r>
            <a:r>
              <a:rPr lang="en-US" baseline="0" dirty="0"/>
              <a:t>score maps, a maximum post-process is usually performed on these score maps to localize the key points. And regression methods directly regress the location of those key points.</a:t>
            </a:r>
            <a:endParaRPr lang="en-US" dirty="0"/>
          </a:p>
          <a:p>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3</a:t>
            </a:fld>
            <a:endParaRPr lang="en-US"/>
          </a:p>
        </p:txBody>
      </p:sp>
    </p:spTree>
    <p:extLst>
      <p:ext uri="{BB962C8B-B14F-4D97-AF65-F5344CB8AC3E}">
        <p14:creationId xmlns:p14="http://schemas.microsoft.com/office/powerpoint/2010/main" val="1679419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23D23D-3944-44F0-A25C-1127C71EF4CC}" type="slidenum">
              <a:rPr lang="en-US" smtClean="0"/>
              <a:t>30</a:t>
            </a:fld>
            <a:endParaRPr lang="en-US"/>
          </a:p>
        </p:txBody>
      </p:sp>
    </p:spTree>
    <p:extLst>
      <p:ext uri="{BB962C8B-B14F-4D97-AF65-F5344CB8AC3E}">
        <p14:creationId xmlns:p14="http://schemas.microsoft.com/office/powerpoint/2010/main" val="3596293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23D23D-3944-44F0-A25C-1127C71EF4CC}" type="slidenum">
              <a:rPr lang="en-US" smtClean="0"/>
              <a:t>31</a:t>
            </a:fld>
            <a:endParaRPr lang="en-US"/>
          </a:p>
        </p:txBody>
      </p:sp>
    </p:spTree>
    <p:extLst>
      <p:ext uri="{BB962C8B-B14F-4D97-AF65-F5344CB8AC3E}">
        <p14:creationId xmlns:p14="http://schemas.microsoft.com/office/powerpoint/2010/main" val="2749993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23D23D-3944-44F0-A25C-1127C71EF4CC}" type="slidenum">
              <a:rPr lang="en-US" smtClean="0"/>
              <a:t>32</a:t>
            </a:fld>
            <a:endParaRPr lang="en-US"/>
          </a:p>
        </p:txBody>
      </p:sp>
    </p:spTree>
    <p:extLst>
      <p:ext uri="{BB962C8B-B14F-4D97-AF65-F5344CB8AC3E}">
        <p14:creationId xmlns:p14="http://schemas.microsoft.com/office/powerpoint/2010/main" val="627574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23D23D-3944-44F0-A25C-1127C71EF4CC}" type="slidenum">
              <a:rPr lang="en-US" smtClean="0"/>
              <a:t>33</a:t>
            </a:fld>
            <a:endParaRPr lang="en-US"/>
          </a:p>
        </p:txBody>
      </p:sp>
    </p:spTree>
    <p:extLst>
      <p:ext uri="{BB962C8B-B14F-4D97-AF65-F5344CB8AC3E}">
        <p14:creationId xmlns:p14="http://schemas.microsoft.com/office/powerpoint/2010/main" val="45666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 t</a:t>
            </a:r>
            <a:r>
              <a:rPr lang="en-US" dirty="0"/>
              <a:t>he performance based on these two methods are quite different. Most of the state-of-the-art 2D human pose estimation methods are detection based, while only a few are regression based and the result is unsatisfactory.</a:t>
            </a:r>
          </a:p>
        </p:txBody>
      </p:sp>
      <p:sp>
        <p:nvSpPr>
          <p:cNvPr id="4" name="Slide Number Placeholder 3"/>
          <p:cNvSpPr>
            <a:spLocks noGrp="1"/>
          </p:cNvSpPr>
          <p:nvPr>
            <p:ph type="sldNum" sz="quarter" idx="10"/>
          </p:nvPr>
        </p:nvSpPr>
        <p:spPr/>
        <p:txBody>
          <a:bodyPr/>
          <a:lstStyle/>
          <a:p>
            <a:fld id="{3923D23D-3944-44F0-A25C-1127C71EF4CC}" type="slidenum">
              <a:rPr lang="en-US" smtClean="0"/>
              <a:t>4</a:t>
            </a:fld>
            <a:endParaRPr lang="en-US"/>
          </a:p>
        </p:txBody>
      </p:sp>
    </p:spTree>
    <p:extLst>
      <p:ext uri="{BB962C8B-B14F-4D97-AF65-F5344CB8AC3E}">
        <p14:creationId xmlns:p14="http://schemas.microsoft.com/office/powerpoint/2010/main" val="1234002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 take a look at the state-of-the-art results on the 2D human pose benchmark MPII dataset</a:t>
            </a:r>
            <a:endParaRPr lang="en-US" dirty="0"/>
          </a:p>
        </p:txBody>
      </p:sp>
      <p:sp>
        <p:nvSpPr>
          <p:cNvPr id="4" name="Slide Number Placeholder 3"/>
          <p:cNvSpPr>
            <a:spLocks noGrp="1"/>
          </p:cNvSpPr>
          <p:nvPr>
            <p:ph type="sldNum" sz="quarter" idx="10"/>
          </p:nvPr>
        </p:nvSpPr>
        <p:spPr/>
        <p:txBody>
          <a:bodyPr/>
          <a:lstStyle/>
          <a:p>
            <a:fld id="{3923D23D-3944-44F0-A25C-1127C71EF4CC}" type="slidenum">
              <a:rPr lang="en-US" smtClean="0"/>
              <a:t>5</a:t>
            </a:fld>
            <a:endParaRPr lang="en-US"/>
          </a:p>
        </p:txBody>
      </p:sp>
    </p:spTree>
    <p:extLst>
      <p:ext uri="{BB962C8B-B14F-4D97-AF65-F5344CB8AC3E}">
        <p14:creationId xmlns:p14="http://schemas.microsoft.com/office/powerpoint/2010/main" val="2035890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leaderboard of MPII. </a:t>
            </a:r>
          </a:p>
          <a:p>
            <a:endParaRPr lang="en-US" dirty="0"/>
          </a:p>
          <a:p>
            <a:r>
              <a:rPr lang="en-US" dirty="0"/>
              <a:t>And there is only one method that is regression based and the result is not competitive to the other detection based methods.</a:t>
            </a:r>
          </a:p>
          <a:p>
            <a:r>
              <a:rPr lang="en-US" dirty="0"/>
              <a:t> </a:t>
            </a:r>
          </a:p>
        </p:txBody>
      </p:sp>
      <p:sp>
        <p:nvSpPr>
          <p:cNvPr id="4" name="Slide Number Placeholder 3"/>
          <p:cNvSpPr>
            <a:spLocks noGrp="1"/>
          </p:cNvSpPr>
          <p:nvPr>
            <p:ph type="sldNum" sz="quarter" idx="10"/>
          </p:nvPr>
        </p:nvSpPr>
        <p:spPr/>
        <p:txBody>
          <a:bodyPr/>
          <a:lstStyle/>
          <a:p>
            <a:fld id="{3923D23D-3944-44F0-A25C-1127C71EF4CC}" type="slidenum">
              <a:rPr lang="en-US" smtClean="0"/>
              <a:t>6</a:t>
            </a:fld>
            <a:endParaRPr lang="en-US"/>
          </a:p>
        </p:txBody>
      </p:sp>
    </p:spTree>
    <p:extLst>
      <p:ext uri="{BB962C8B-B14F-4D97-AF65-F5344CB8AC3E}">
        <p14:creationId xmlns:p14="http://schemas.microsoft.com/office/powerpoint/2010/main" val="3296781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the </a:t>
            </a:r>
            <a:r>
              <a:rPr lang="en-US" dirty="0" err="1"/>
              <a:t>scoremaps</a:t>
            </a:r>
            <a:r>
              <a:rPr lang="en-US" dirty="0"/>
              <a:t> are more expressive then the direct joint and the dependency of joints are better exploited.</a:t>
            </a:r>
          </a:p>
        </p:txBody>
      </p:sp>
      <p:sp>
        <p:nvSpPr>
          <p:cNvPr id="4" name="Slide Number Placeholder 3"/>
          <p:cNvSpPr>
            <a:spLocks noGrp="1"/>
          </p:cNvSpPr>
          <p:nvPr>
            <p:ph type="sldNum" sz="quarter" idx="10"/>
          </p:nvPr>
        </p:nvSpPr>
        <p:spPr/>
        <p:txBody>
          <a:bodyPr/>
          <a:lstStyle/>
          <a:p>
            <a:fld id="{3923D23D-3944-44F0-A25C-1127C71EF4CC}" type="slidenum">
              <a:rPr lang="en-US" smtClean="0"/>
              <a:t>7</a:t>
            </a:fld>
            <a:endParaRPr lang="en-US"/>
          </a:p>
        </p:txBody>
      </p:sp>
    </p:spTree>
    <p:extLst>
      <p:ext uri="{BB962C8B-B14F-4D97-AF65-F5344CB8AC3E}">
        <p14:creationId xmlns:p14="http://schemas.microsoft.com/office/powerpoint/2010/main" val="64634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is that those detection based methods </a:t>
            </a:r>
            <a:r>
              <a:rPr lang="en-US" altLang="zh-CN" dirty="0"/>
              <a:t>better </a:t>
            </a:r>
            <a:r>
              <a:rPr lang="en-US" dirty="0"/>
              <a:t>exploit the joint dependency in human pose. All of them share a most important high level idea: They all adopt a multi-stage error feedback architecture, where the output of the previous stage is used as input to enhance the learning of the next stage. This idea is naturally combined with the detection method and acts poorly on regression method.</a:t>
            </a:r>
          </a:p>
          <a:p>
            <a:endParaRPr lang="en-US" dirty="0"/>
          </a:p>
          <a:p>
            <a:r>
              <a:rPr lang="en-US" dirty="0"/>
              <a:t>So first, let’s have a brief review of this important idea.</a:t>
            </a:r>
          </a:p>
        </p:txBody>
      </p:sp>
      <p:sp>
        <p:nvSpPr>
          <p:cNvPr id="4" name="Slide Number Placeholder 3"/>
          <p:cNvSpPr>
            <a:spLocks noGrp="1"/>
          </p:cNvSpPr>
          <p:nvPr>
            <p:ph type="sldNum" sz="quarter" idx="10"/>
          </p:nvPr>
        </p:nvSpPr>
        <p:spPr/>
        <p:txBody>
          <a:bodyPr/>
          <a:lstStyle/>
          <a:p>
            <a:fld id="{3923D23D-3944-44F0-A25C-1127C71EF4CC}" type="slidenum">
              <a:rPr lang="en-US" smtClean="0"/>
              <a:t>8</a:t>
            </a:fld>
            <a:endParaRPr lang="en-US"/>
          </a:p>
        </p:txBody>
      </p:sp>
    </p:spTree>
    <p:extLst>
      <p:ext uri="{BB962C8B-B14F-4D97-AF65-F5344CB8AC3E}">
        <p14:creationId xmlns:p14="http://schemas.microsoft.com/office/powerpoint/2010/main" val="58972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first stage, given an input image the CNN network outputs the joint score maps. At stage2, the original image is combined with the output score maps from stage1 and </a:t>
            </a:r>
            <a:r>
              <a:rPr lang="en-US" sz="1200" b="0" i="0" u="none" strike="noStrike"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into another CNN network and also output the joint score maps. This block is repeated several times to get a multi-stage architecture and trained end-to-end. The quality of those score maps are getting better and better with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is an example. The score map for the right wrist joint is </a:t>
            </a:r>
            <a:r>
              <a:rPr lang="en-US" sz="1200" b="0" i="0" kern="1200" dirty="0">
                <a:solidFill>
                  <a:schemeClr val="tx1"/>
                </a:solidFill>
                <a:effectLst/>
                <a:latin typeface="+mn-lt"/>
                <a:ea typeface="+mn-ea"/>
                <a:cs typeface="+mn-cs"/>
              </a:rPr>
              <a:t>ambiguous and </a:t>
            </a:r>
            <a:r>
              <a:rPr lang="en-US" sz="1200" b="0" i="0" u="none" strike="noStrike" kern="1200" dirty="0">
                <a:solidFill>
                  <a:schemeClr val="tx1"/>
                </a:solidFill>
                <a:effectLst/>
                <a:latin typeface="+mn-lt"/>
                <a:ea typeface="+mn-ea"/>
                <a:cs typeface="+mn-cs"/>
              </a:rPr>
              <a:t>weak and at early stages and gradually gets clean and strong with more stages.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23D23D-3944-44F0-A25C-1127C71EF4CC}" type="slidenum">
              <a:rPr lang="en-US" smtClean="0"/>
              <a:t>9</a:t>
            </a:fld>
            <a:endParaRPr lang="en-US"/>
          </a:p>
        </p:txBody>
      </p:sp>
    </p:spTree>
    <p:extLst>
      <p:ext uri="{BB962C8B-B14F-4D97-AF65-F5344CB8AC3E}">
        <p14:creationId xmlns:p14="http://schemas.microsoft.com/office/powerpoint/2010/main" val="3551453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4921C4-31AB-4104-A87E-B47E6C859AEF}" type="datetimeFigureOut">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39435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921C4-31AB-4104-A87E-B47E6C859AEF}" type="datetimeFigureOut">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1744685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921C4-31AB-4104-A87E-B47E6C859AEF}" type="datetimeFigureOut">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3087133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921C4-31AB-4104-A87E-B47E6C859AEF}" type="datetimeFigureOut">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2328400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4921C4-31AB-4104-A87E-B47E6C859AEF}" type="datetimeFigureOut">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2871889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4921C4-31AB-4104-A87E-B47E6C859AEF}" type="datetimeFigureOut">
              <a:rPr lang="en-US" smtClean="0"/>
              <a:t>8/26/2017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146413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4921C4-31AB-4104-A87E-B47E6C859AEF}" type="datetimeFigureOut">
              <a:rPr lang="en-US" smtClean="0"/>
              <a:t>8/26/2017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2979528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4921C4-31AB-4104-A87E-B47E6C859AEF}" type="datetimeFigureOut">
              <a:rPr lang="en-US" smtClean="0"/>
              <a:t>8/26/2017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1496122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4921C4-31AB-4104-A87E-B47E6C859AEF}" type="datetimeFigureOut">
              <a:rPr lang="en-US" smtClean="0"/>
              <a:t>8/26/2017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3888377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4921C4-31AB-4104-A87E-B47E6C859AEF}" type="datetimeFigureOut">
              <a:rPr lang="en-US" smtClean="0"/>
              <a:t>8/26/2017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1493685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4921C4-31AB-4104-A87E-B47E6C859AEF}" type="datetimeFigureOut">
              <a:rPr lang="en-US" smtClean="0"/>
              <a:t>8/26/2017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424F48-012D-47A1-AA56-719F86288DCF}" type="slidenum">
              <a:rPr lang="en-US" smtClean="0"/>
              <a:t>‹#›</a:t>
            </a:fld>
            <a:endParaRPr lang="en-US"/>
          </a:p>
        </p:txBody>
      </p:sp>
    </p:spTree>
    <p:extLst>
      <p:ext uri="{BB962C8B-B14F-4D97-AF65-F5344CB8AC3E}">
        <p14:creationId xmlns:p14="http://schemas.microsoft.com/office/powerpoint/2010/main" val="407245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921C4-31AB-4104-A87E-B47E6C859AEF}" type="datetimeFigureOut">
              <a:rPr lang="en-US" smtClean="0"/>
              <a:t>8/26/2017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24F48-012D-47A1-AA56-719F86288DCF}" type="slidenum">
              <a:rPr lang="en-US" smtClean="0"/>
              <a:t>‹#›</a:t>
            </a:fld>
            <a:endParaRPr lang="en-US"/>
          </a:p>
        </p:txBody>
      </p:sp>
    </p:spTree>
    <p:extLst>
      <p:ext uri="{BB962C8B-B14F-4D97-AF65-F5344CB8AC3E}">
        <p14:creationId xmlns:p14="http://schemas.microsoft.com/office/powerpoint/2010/main" val="1600205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0.jp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6.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6.em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Compositional Human Pose Regression</a:t>
            </a:r>
          </a:p>
        </p:txBody>
      </p:sp>
      <p:sp>
        <p:nvSpPr>
          <p:cNvPr id="3" name="Subtitle 2"/>
          <p:cNvSpPr>
            <a:spLocks noGrp="1"/>
          </p:cNvSpPr>
          <p:nvPr>
            <p:ph type="subTitle" idx="1"/>
          </p:nvPr>
        </p:nvSpPr>
        <p:spPr/>
        <p:txBody>
          <a:bodyPr/>
          <a:lstStyle/>
          <a:p>
            <a:r>
              <a:rPr lang="en-US" dirty="0"/>
              <a:t>Xiao Sun</a:t>
            </a:r>
          </a:p>
          <a:p>
            <a:r>
              <a:rPr lang="en-US" dirty="0"/>
              <a:t>Joint work with Yichen Wei</a:t>
            </a:r>
          </a:p>
        </p:txBody>
      </p:sp>
    </p:spTree>
    <p:extLst>
      <p:ext uri="{BB962C8B-B14F-4D97-AF65-F5344CB8AC3E}">
        <p14:creationId xmlns:p14="http://schemas.microsoft.com/office/powerpoint/2010/main" val="912534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Multi-stage Error Feedback (Regression)</a:t>
            </a:r>
          </a:p>
        </p:txBody>
      </p:sp>
      <p:sp>
        <p:nvSpPr>
          <p:cNvPr id="7" name="Rectangle 6"/>
          <p:cNvSpPr/>
          <p:nvPr/>
        </p:nvSpPr>
        <p:spPr>
          <a:xfrm>
            <a:off x="993261" y="2171700"/>
            <a:ext cx="2979737" cy="1819275"/>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stretch>
            <a:fillRect/>
          </a:stretch>
        </p:blipFill>
        <p:spPr>
          <a:xfrm>
            <a:off x="1054534" y="3149494"/>
            <a:ext cx="673700" cy="745210"/>
          </a:xfrm>
          <a:prstGeom prst="rect">
            <a:avLst/>
          </a:prstGeom>
        </p:spPr>
      </p:pic>
      <p:sp>
        <p:nvSpPr>
          <p:cNvPr id="9" name="Rectangle: Rounded Corners 8"/>
          <p:cNvSpPr/>
          <p:nvPr/>
        </p:nvSpPr>
        <p:spPr>
          <a:xfrm>
            <a:off x="1975129" y="3272296"/>
            <a:ext cx="857250" cy="49166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p>
        </p:txBody>
      </p:sp>
      <p:pic>
        <p:nvPicPr>
          <p:cNvPr id="10" name="Content Placeholder 4"/>
          <p:cNvPicPr>
            <a:picLocks noGrp="1" noChangeAspect="1"/>
          </p:cNvPicPr>
          <p:nvPr>
            <p:ph sz="half" idx="2"/>
          </p:nvPr>
        </p:nvPicPr>
        <p:blipFill>
          <a:blip r:embed="rId4"/>
          <a:stretch>
            <a:fillRect/>
          </a:stretch>
        </p:blipFill>
        <p:spPr>
          <a:xfrm>
            <a:off x="3079274" y="3131283"/>
            <a:ext cx="809507" cy="779525"/>
          </a:xfrm>
          <a:prstGeom prst="rect">
            <a:avLst/>
          </a:prstGeom>
        </p:spPr>
      </p:pic>
      <p:sp>
        <p:nvSpPr>
          <p:cNvPr id="11" name="TextBox 10"/>
          <p:cNvSpPr txBox="1"/>
          <p:nvPr/>
        </p:nvSpPr>
        <p:spPr>
          <a:xfrm>
            <a:off x="989013" y="2152726"/>
            <a:ext cx="1304965" cy="461665"/>
          </a:xfrm>
          <a:prstGeom prst="rect">
            <a:avLst/>
          </a:prstGeom>
          <a:noFill/>
        </p:spPr>
        <p:txBody>
          <a:bodyPr wrap="square" rtlCol="0">
            <a:spAutoFit/>
          </a:bodyPr>
          <a:lstStyle/>
          <a:p>
            <a:r>
              <a:rPr lang="en-US" sz="2400" dirty="0"/>
              <a:t>Stage1</a:t>
            </a:r>
          </a:p>
        </p:txBody>
      </p:sp>
      <p:cxnSp>
        <p:nvCxnSpPr>
          <p:cNvPr id="13" name="Straight Arrow Connector 12"/>
          <p:cNvCxnSpPr>
            <a:stCxn id="8" idx="3"/>
            <a:endCxn id="9" idx="1"/>
          </p:cNvCxnSpPr>
          <p:nvPr/>
        </p:nvCxnSpPr>
        <p:spPr>
          <a:xfrm flipV="1">
            <a:off x="1728234" y="3518130"/>
            <a:ext cx="246895" cy="3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78383" y="2171700"/>
            <a:ext cx="2898399" cy="1834021"/>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p:cNvSpPr/>
          <p:nvPr/>
        </p:nvSpPr>
        <p:spPr>
          <a:xfrm>
            <a:off x="4288247" y="3272296"/>
            <a:ext cx="1622734" cy="49166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p>
        </p:txBody>
      </p:sp>
      <p:sp>
        <p:nvSpPr>
          <p:cNvPr id="24" name="TextBox 23"/>
          <p:cNvSpPr txBox="1"/>
          <p:nvPr/>
        </p:nvSpPr>
        <p:spPr>
          <a:xfrm>
            <a:off x="6071741" y="2185522"/>
            <a:ext cx="1304965" cy="461665"/>
          </a:xfrm>
          <a:prstGeom prst="rect">
            <a:avLst/>
          </a:prstGeom>
          <a:noFill/>
        </p:spPr>
        <p:txBody>
          <a:bodyPr wrap="square" rtlCol="0">
            <a:spAutoFit/>
          </a:bodyPr>
          <a:lstStyle/>
          <a:p>
            <a:r>
              <a:rPr lang="en-US" sz="2400" dirty="0"/>
              <a:t>Stage2</a:t>
            </a:r>
          </a:p>
        </p:txBody>
      </p:sp>
      <p:cxnSp>
        <p:nvCxnSpPr>
          <p:cNvPr id="26" name="Straight Arrow Connector 25"/>
          <p:cNvCxnSpPr>
            <a:stCxn id="22" idx="3"/>
          </p:cNvCxnSpPr>
          <p:nvPr/>
        </p:nvCxnSpPr>
        <p:spPr>
          <a:xfrm>
            <a:off x="5910981" y="3518130"/>
            <a:ext cx="234591" cy="3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832379" y="3518130"/>
            <a:ext cx="246895" cy="2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22" idx="1"/>
          </p:cNvCxnSpPr>
          <p:nvPr/>
        </p:nvCxnSpPr>
        <p:spPr>
          <a:xfrm flipV="1">
            <a:off x="3888781" y="3518130"/>
            <a:ext cx="399466" cy="2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3"/>
          <a:stretch>
            <a:fillRect/>
          </a:stretch>
        </p:blipFill>
        <p:spPr>
          <a:xfrm>
            <a:off x="4295140" y="2298777"/>
            <a:ext cx="673700" cy="745210"/>
          </a:xfrm>
          <a:prstGeom prst="rect">
            <a:avLst/>
          </a:prstGeom>
        </p:spPr>
      </p:pic>
      <p:cxnSp>
        <p:nvCxnSpPr>
          <p:cNvPr id="33" name="Straight Arrow Connector 32"/>
          <p:cNvCxnSpPr>
            <a:stCxn id="30" idx="2"/>
          </p:cNvCxnSpPr>
          <p:nvPr/>
        </p:nvCxnSpPr>
        <p:spPr>
          <a:xfrm>
            <a:off x="4631990" y="3043987"/>
            <a:ext cx="302" cy="243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291227" y="2185522"/>
            <a:ext cx="2898399" cy="1834021"/>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Rounded Corners 41"/>
          <p:cNvSpPr/>
          <p:nvPr/>
        </p:nvSpPr>
        <p:spPr>
          <a:xfrm>
            <a:off x="8401091" y="3286118"/>
            <a:ext cx="1622734" cy="49166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p>
        </p:txBody>
      </p:sp>
      <p:sp>
        <p:nvSpPr>
          <p:cNvPr id="44" name="TextBox 43"/>
          <p:cNvSpPr txBox="1"/>
          <p:nvPr/>
        </p:nvSpPr>
        <p:spPr>
          <a:xfrm>
            <a:off x="10175060" y="2199344"/>
            <a:ext cx="1304965" cy="461665"/>
          </a:xfrm>
          <a:prstGeom prst="rect">
            <a:avLst/>
          </a:prstGeom>
          <a:noFill/>
        </p:spPr>
        <p:txBody>
          <a:bodyPr wrap="square" rtlCol="0">
            <a:spAutoFit/>
          </a:bodyPr>
          <a:lstStyle/>
          <a:p>
            <a:r>
              <a:rPr lang="en-US" sz="2400" dirty="0" err="1"/>
              <a:t>StageT</a:t>
            </a:r>
            <a:endParaRPr lang="en-US" sz="2400" dirty="0"/>
          </a:p>
        </p:txBody>
      </p:sp>
      <p:cxnSp>
        <p:nvCxnSpPr>
          <p:cNvPr id="45" name="Straight Arrow Connector 44"/>
          <p:cNvCxnSpPr>
            <a:stCxn id="42" idx="3"/>
          </p:cNvCxnSpPr>
          <p:nvPr/>
        </p:nvCxnSpPr>
        <p:spPr>
          <a:xfrm>
            <a:off x="10023825" y="3531952"/>
            <a:ext cx="234591" cy="3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42" idx="1"/>
          </p:cNvCxnSpPr>
          <p:nvPr/>
        </p:nvCxnSpPr>
        <p:spPr>
          <a:xfrm flipV="1">
            <a:off x="8001625" y="3531952"/>
            <a:ext cx="399466" cy="2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a:stretch>
            <a:fillRect/>
          </a:stretch>
        </p:blipFill>
        <p:spPr>
          <a:xfrm>
            <a:off x="8407984" y="2312599"/>
            <a:ext cx="673700" cy="745210"/>
          </a:xfrm>
          <a:prstGeom prst="rect">
            <a:avLst/>
          </a:prstGeom>
        </p:spPr>
      </p:pic>
      <p:cxnSp>
        <p:nvCxnSpPr>
          <p:cNvPr id="48" name="Straight Arrow Connector 47"/>
          <p:cNvCxnSpPr>
            <a:stCxn id="47" idx="2"/>
          </p:cNvCxnSpPr>
          <p:nvPr/>
        </p:nvCxnSpPr>
        <p:spPr>
          <a:xfrm>
            <a:off x="8744834" y="3057809"/>
            <a:ext cx="302" cy="243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948641" y="3531951"/>
            <a:ext cx="399466" cy="2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5"/>
          <a:stretch>
            <a:fillRect/>
          </a:stretch>
        </p:blipFill>
        <p:spPr>
          <a:xfrm>
            <a:off x="6149038" y="3142021"/>
            <a:ext cx="787562" cy="777240"/>
          </a:xfrm>
          <a:prstGeom prst="rect">
            <a:avLst/>
          </a:prstGeom>
        </p:spPr>
      </p:pic>
      <p:pic>
        <p:nvPicPr>
          <p:cNvPr id="51" name="Picture 50"/>
          <p:cNvPicPr>
            <a:picLocks noChangeAspect="1"/>
          </p:cNvPicPr>
          <p:nvPr/>
        </p:nvPicPr>
        <p:blipFill>
          <a:blip r:embed="rId6"/>
          <a:stretch>
            <a:fillRect/>
          </a:stretch>
        </p:blipFill>
        <p:spPr>
          <a:xfrm>
            <a:off x="10258416" y="3149164"/>
            <a:ext cx="787535" cy="777240"/>
          </a:xfrm>
          <a:prstGeom prst="rect">
            <a:avLst/>
          </a:prstGeom>
        </p:spPr>
      </p:pic>
      <p:sp>
        <p:nvSpPr>
          <p:cNvPr id="56" name="TextBox 55"/>
          <p:cNvSpPr txBox="1"/>
          <p:nvPr/>
        </p:nvSpPr>
        <p:spPr>
          <a:xfrm>
            <a:off x="7342853" y="3179336"/>
            <a:ext cx="682688" cy="523220"/>
          </a:xfrm>
          <a:prstGeom prst="rect">
            <a:avLst/>
          </a:prstGeom>
          <a:noFill/>
        </p:spPr>
        <p:txBody>
          <a:bodyPr wrap="square" rtlCol="0">
            <a:spAutoFit/>
          </a:bodyPr>
          <a:lstStyle/>
          <a:p>
            <a:r>
              <a:rPr lang="en-US" sz="2800" dirty="0"/>
              <a:t>……</a:t>
            </a:r>
          </a:p>
        </p:txBody>
      </p:sp>
      <p:pic>
        <p:nvPicPr>
          <p:cNvPr id="61" name="Picture 60"/>
          <p:cNvPicPr>
            <a:picLocks noChangeAspect="1"/>
          </p:cNvPicPr>
          <p:nvPr/>
        </p:nvPicPr>
        <p:blipFill>
          <a:blip r:embed="rId7"/>
          <a:stretch>
            <a:fillRect/>
          </a:stretch>
        </p:blipFill>
        <p:spPr>
          <a:xfrm>
            <a:off x="3162959" y="3010827"/>
            <a:ext cx="644558" cy="984124"/>
          </a:xfrm>
          <a:prstGeom prst="rect">
            <a:avLst/>
          </a:prstGeom>
        </p:spPr>
      </p:pic>
      <p:pic>
        <p:nvPicPr>
          <p:cNvPr id="63" name="Picture 62"/>
          <p:cNvPicPr>
            <a:picLocks noChangeAspect="1"/>
          </p:cNvPicPr>
          <p:nvPr/>
        </p:nvPicPr>
        <p:blipFill>
          <a:blip r:embed="rId7"/>
          <a:stretch>
            <a:fillRect/>
          </a:stretch>
        </p:blipFill>
        <p:spPr>
          <a:xfrm>
            <a:off x="6233872" y="3006715"/>
            <a:ext cx="644558" cy="984124"/>
          </a:xfrm>
          <a:prstGeom prst="rect">
            <a:avLst/>
          </a:prstGeom>
        </p:spPr>
      </p:pic>
      <p:pic>
        <p:nvPicPr>
          <p:cNvPr id="66" name="Picture 65"/>
          <p:cNvPicPr>
            <a:picLocks noChangeAspect="1"/>
          </p:cNvPicPr>
          <p:nvPr/>
        </p:nvPicPr>
        <p:blipFill>
          <a:blip r:embed="rId7"/>
          <a:stretch>
            <a:fillRect/>
          </a:stretch>
        </p:blipFill>
        <p:spPr>
          <a:xfrm>
            <a:off x="10372013" y="3006715"/>
            <a:ext cx="644558" cy="984124"/>
          </a:xfrm>
          <a:prstGeom prst="rect">
            <a:avLst/>
          </a:prstGeom>
        </p:spPr>
      </p:pic>
      <p:cxnSp>
        <p:nvCxnSpPr>
          <p:cNvPr id="67" name="Straight Arrow Connector 66"/>
          <p:cNvCxnSpPr/>
          <p:nvPr/>
        </p:nvCxnSpPr>
        <p:spPr>
          <a:xfrm>
            <a:off x="3485238" y="3994951"/>
            <a:ext cx="0" cy="477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8"/>
          <a:stretch>
            <a:fillRect/>
          </a:stretch>
        </p:blipFill>
        <p:spPr>
          <a:xfrm>
            <a:off x="2970721" y="5310187"/>
            <a:ext cx="1066634" cy="1062123"/>
          </a:xfrm>
          <a:prstGeom prst="rect">
            <a:avLst/>
          </a:prstGeom>
        </p:spPr>
      </p:pic>
      <p:cxnSp>
        <p:nvCxnSpPr>
          <p:cNvPr id="69" name="Connector: Elbow 68"/>
          <p:cNvCxnSpPr>
            <a:stCxn id="68" idx="3"/>
          </p:cNvCxnSpPr>
          <p:nvPr/>
        </p:nvCxnSpPr>
        <p:spPr>
          <a:xfrm flipV="1">
            <a:off x="4037355" y="3789197"/>
            <a:ext cx="594635" cy="205205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p:cNvSpPr/>
          <p:nvPr/>
        </p:nvSpPr>
        <p:spPr>
          <a:xfrm>
            <a:off x="2403754" y="4475670"/>
            <a:ext cx="2102147" cy="34641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Gaussian heatmap render</a:t>
            </a:r>
          </a:p>
        </p:txBody>
      </p:sp>
      <p:cxnSp>
        <p:nvCxnSpPr>
          <p:cNvPr id="71" name="Straight Arrow Connector 70"/>
          <p:cNvCxnSpPr/>
          <p:nvPr/>
        </p:nvCxnSpPr>
        <p:spPr>
          <a:xfrm>
            <a:off x="3473639" y="4822089"/>
            <a:ext cx="0" cy="477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543715" y="3997960"/>
            <a:ext cx="0" cy="477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8"/>
          <a:stretch>
            <a:fillRect/>
          </a:stretch>
        </p:blipFill>
        <p:spPr>
          <a:xfrm>
            <a:off x="6029198" y="5313196"/>
            <a:ext cx="1066634" cy="1062123"/>
          </a:xfrm>
          <a:prstGeom prst="rect">
            <a:avLst/>
          </a:prstGeom>
        </p:spPr>
      </p:pic>
      <p:cxnSp>
        <p:nvCxnSpPr>
          <p:cNvPr id="74" name="Connector: Elbow 73"/>
          <p:cNvCxnSpPr>
            <a:stCxn id="73" idx="3"/>
          </p:cNvCxnSpPr>
          <p:nvPr/>
        </p:nvCxnSpPr>
        <p:spPr>
          <a:xfrm flipV="1">
            <a:off x="7095832" y="3792206"/>
            <a:ext cx="594635" cy="205205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p:cNvSpPr/>
          <p:nvPr/>
        </p:nvSpPr>
        <p:spPr>
          <a:xfrm>
            <a:off x="5462231" y="4478679"/>
            <a:ext cx="2102147" cy="34641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Gaussian heatmap render</a:t>
            </a:r>
          </a:p>
        </p:txBody>
      </p:sp>
      <p:cxnSp>
        <p:nvCxnSpPr>
          <p:cNvPr id="76" name="Straight Arrow Connector 75"/>
          <p:cNvCxnSpPr/>
          <p:nvPr/>
        </p:nvCxnSpPr>
        <p:spPr>
          <a:xfrm>
            <a:off x="6532116" y="4825098"/>
            <a:ext cx="0" cy="477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109280" y="4822089"/>
            <a:ext cx="3986463" cy="1477328"/>
          </a:xfrm>
          <a:prstGeom prst="rect">
            <a:avLst/>
          </a:prstGeom>
          <a:noFill/>
        </p:spPr>
        <p:txBody>
          <a:bodyPr wrap="square" rtlCol="0">
            <a:spAutoFit/>
          </a:bodyPr>
          <a:lstStyle/>
          <a:p>
            <a:r>
              <a:rPr lang="en-US" dirty="0"/>
              <a:t>Not as good as detection.</a:t>
            </a:r>
          </a:p>
          <a:p>
            <a:endParaRPr lang="en-US" dirty="0"/>
          </a:p>
          <a:p>
            <a:r>
              <a:rPr lang="en-US" dirty="0"/>
              <a:t>Rendered Gaussian maps not expressive</a:t>
            </a:r>
          </a:p>
          <a:p>
            <a:endParaRPr lang="en-US" dirty="0"/>
          </a:p>
          <a:p>
            <a:r>
              <a:rPr lang="en-US" dirty="0"/>
              <a:t>Joint dependency not fully </a:t>
            </a:r>
            <a:r>
              <a:rPr lang="en-US" altLang="zh-CN" dirty="0"/>
              <a:t>exploit.</a:t>
            </a:r>
            <a:endParaRPr lang="en-US" dirty="0"/>
          </a:p>
        </p:txBody>
      </p:sp>
    </p:spTree>
    <p:extLst>
      <p:ext uri="{BB962C8B-B14F-4D97-AF65-F5344CB8AC3E}">
        <p14:creationId xmlns:p14="http://schemas.microsoft.com/office/powerpoint/2010/main" val="214873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0"/>
                                        </p:tgtEl>
                                      </p:cBhvr>
                                    </p:animEffect>
                                    <p:set>
                                      <p:cBhvr>
                                        <p:cTn id="10" dur="1" fill="hold">
                                          <p:stCondLst>
                                            <p:cond delay="499"/>
                                          </p:stCondLst>
                                        </p:cTn>
                                        <p:tgtEl>
                                          <p:spTgt spid="5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1"/>
                                        </p:tgtEl>
                                      </p:cBhvr>
                                    </p:animEffect>
                                    <p:set>
                                      <p:cBhvr>
                                        <p:cTn id="13" dur="1" fill="hold">
                                          <p:stCondLst>
                                            <p:cond delay="499"/>
                                          </p:stCondLst>
                                        </p:cTn>
                                        <p:tgtEl>
                                          <p:spTgt spid="51"/>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9"/>
                                        </p:tgtEl>
                                      </p:cBhvr>
                                    </p:animEffect>
                                    <p:set>
                                      <p:cBhvr>
                                        <p:cTn id="30" dur="1" fill="hold">
                                          <p:stCondLst>
                                            <p:cond delay="499"/>
                                          </p:stCondLst>
                                        </p:cTn>
                                        <p:tgtEl>
                                          <p:spTgt spid="4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par>
                                <p:cTn id="37" presetID="10"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
                                            <p:txEl>
                                              <p:pRg st="0" end="0"/>
                                            </p:txEl>
                                          </p:spTgt>
                                        </p:tgtEl>
                                        <p:attrNameLst>
                                          <p:attrName>style.visibility</p:attrName>
                                        </p:attrNameLst>
                                      </p:cBhvr>
                                      <p:to>
                                        <p:strVal val="visible"/>
                                      </p:to>
                                    </p:set>
                                    <p:animEffect transition="in" filter="fade">
                                      <p:cBhvr>
                                        <p:cTn id="65" dur="500"/>
                                        <p:tgtEl>
                                          <p:spTgt spid="4">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
                                            <p:txEl>
                                              <p:pRg st="2" end="2"/>
                                            </p:txEl>
                                          </p:spTgt>
                                        </p:tgtEl>
                                        <p:attrNameLst>
                                          <p:attrName>style.visibility</p:attrName>
                                        </p:attrNameLst>
                                      </p:cBhvr>
                                      <p:to>
                                        <p:strVal val="visible"/>
                                      </p:to>
                                    </p:set>
                                    <p:animEffect transition="in" filter="fade">
                                      <p:cBhvr>
                                        <p:cTn id="70" dur="500"/>
                                        <p:tgtEl>
                                          <p:spTgt spid="4">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
                                            <p:txEl>
                                              <p:pRg st="4" end="4"/>
                                            </p:txEl>
                                          </p:spTgt>
                                        </p:tgtEl>
                                        <p:attrNameLst>
                                          <p:attrName>style.visibility</p:attrName>
                                        </p:attrNameLst>
                                      </p:cBhvr>
                                      <p:to>
                                        <p:strVal val="visible"/>
                                      </p:to>
                                    </p:set>
                                    <p:animEffect transition="in" filter="fade">
                                      <p:cBhvr>
                                        <p:cTn id="7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a:t>
            </a:r>
            <a:r>
              <a:rPr lang="en-US" dirty="0"/>
              <a:t>eneralization</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a:xfrm>
            <a:off x="839788" y="2505075"/>
            <a:ext cx="5157787" cy="3684588"/>
          </a:xfrm>
        </p:spPr>
        <p:txBody>
          <a:bodyPr/>
          <a:lstStyle/>
          <a:p>
            <a:r>
              <a:rPr lang="en-US" dirty="0">
                <a:solidFill>
                  <a:schemeClr val="bg1">
                    <a:lumMod val="75000"/>
                  </a:schemeClr>
                </a:solidFill>
              </a:rPr>
              <a:t>Per-pixel classification</a:t>
            </a:r>
          </a:p>
          <a:p>
            <a:r>
              <a:rPr lang="en-US" dirty="0">
                <a:solidFill>
                  <a:schemeClr val="bg1">
                    <a:lumMod val="75000"/>
                  </a:schemeClr>
                </a:solidFill>
              </a:rPr>
              <a:t>Output: likelihood score maps</a:t>
            </a:r>
            <a:endParaRPr lang="en-US" altLang="zh-CN" dirty="0">
              <a:solidFill>
                <a:schemeClr val="bg1">
                  <a:lumMod val="75000"/>
                </a:schemeClr>
              </a:solidFill>
            </a:endParaRPr>
          </a:p>
          <a:p>
            <a:r>
              <a:rPr lang="en-US" altLang="zh-CN" dirty="0">
                <a:solidFill>
                  <a:schemeClr val="bg1">
                    <a:lumMod val="75000"/>
                  </a:schemeClr>
                </a:solidFill>
              </a:rPr>
              <a:t>Used in most 2D methods</a:t>
            </a:r>
          </a:p>
          <a:p>
            <a:r>
              <a:rPr lang="en-US" dirty="0">
                <a:solidFill>
                  <a:schemeClr val="bg1">
                    <a:lumMod val="75000"/>
                  </a:schemeClr>
                </a:solidFill>
              </a:rPr>
              <a:t>State-of-the-art result</a:t>
            </a:r>
          </a:p>
          <a:p>
            <a:r>
              <a:rPr lang="en-US" dirty="0" err="1">
                <a:solidFill>
                  <a:schemeClr val="bg1">
                    <a:lumMod val="75000"/>
                  </a:schemeClr>
                </a:solidFill>
              </a:rPr>
              <a:t>Scoremap</a:t>
            </a:r>
            <a:r>
              <a:rPr lang="en-US" dirty="0">
                <a:solidFill>
                  <a:schemeClr val="bg1">
                    <a:lumMod val="75000"/>
                  </a:schemeClr>
                </a:solidFill>
              </a:rPr>
              <a:t> is more expressive</a:t>
            </a:r>
          </a:p>
          <a:p>
            <a:r>
              <a:rPr lang="en-US" dirty="0"/>
              <a:t>Hard to generalize to 3D task</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solidFill>
                  <a:schemeClr val="bg1">
                    <a:lumMod val="75000"/>
                  </a:schemeClr>
                </a:solidFill>
              </a:rPr>
              <a:t>Location regression</a:t>
            </a:r>
          </a:p>
          <a:p>
            <a:r>
              <a:rPr lang="en-US" dirty="0">
                <a:solidFill>
                  <a:schemeClr val="bg1">
                    <a:lumMod val="75000"/>
                  </a:schemeClr>
                </a:solidFill>
              </a:rPr>
              <a:t>Output: key points location</a:t>
            </a:r>
          </a:p>
          <a:p>
            <a:r>
              <a:rPr lang="en-US" dirty="0">
                <a:solidFill>
                  <a:schemeClr val="bg1">
                    <a:lumMod val="75000"/>
                  </a:schemeClr>
                </a:solidFill>
              </a:rPr>
              <a:t>Only used in a few 2D methods</a:t>
            </a:r>
          </a:p>
          <a:p>
            <a:r>
              <a:rPr lang="en-US" dirty="0">
                <a:solidFill>
                  <a:schemeClr val="bg1">
                    <a:lumMod val="75000"/>
                  </a:schemeClr>
                </a:solidFill>
              </a:rPr>
              <a:t>Unsatisfactory result</a:t>
            </a:r>
          </a:p>
          <a:p>
            <a:r>
              <a:rPr lang="en-US" dirty="0">
                <a:solidFill>
                  <a:schemeClr val="bg1">
                    <a:lumMod val="75000"/>
                  </a:schemeClr>
                </a:solidFill>
              </a:rPr>
              <a:t>Dependency not well exploited</a:t>
            </a:r>
          </a:p>
          <a:p>
            <a:r>
              <a:rPr lang="en-US" dirty="0"/>
              <a:t>General for both 2D and 3D task</a:t>
            </a:r>
          </a:p>
        </p:txBody>
      </p:sp>
    </p:spTree>
    <p:extLst>
      <p:ext uri="{BB962C8B-B14F-4D97-AF65-F5344CB8AC3E}">
        <p14:creationId xmlns:p14="http://schemas.microsoft.com/office/powerpoint/2010/main" val="205369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of this work</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solidFill>
                  <a:schemeClr val="bg1">
                    <a:lumMod val="75000"/>
                  </a:schemeClr>
                </a:solidFill>
              </a:rPr>
              <a:t>Per-pixel classification</a:t>
            </a:r>
          </a:p>
          <a:p>
            <a:r>
              <a:rPr lang="en-US" dirty="0">
                <a:solidFill>
                  <a:schemeClr val="bg1">
                    <a:lumMod val="75000"/>
                  </a:schemeClr>
                </a:solidFill>
              </a:rPr>
              <a:t>Output: likelihood score maps</a:t>
            </a:r>
            <a:endParaRPr lang="en-US" altLang="zh-CN" dirty="0">
              <a:solidFill>
                <a:schemeClr val="bg1">
                  <a:lumMod val="75000"/>
                </a:schemeClr>
              </a:solidFill>
            </a:endParaRPr>
          </a:p>
          <a:p>
            <a:r>
              <a:rPr lang="en-US" altLang="zh-CN" dirty="0">
                <a:solidFill>
                  <a:schemeClr val="bg1">
                    <a:lumMod val="75000"/>
                  </a:schemeClr>
                </a:solidFill>
              </a:rPr>
              <a:t>Used in most 2D methods</a:t>
            </a:r>
          </a:p>
          <a:p>
            <a:r>
              <a:rPr lang="en-US" dirty="0">
                <a:solidFill>
                  <a:schemeClr val="bg1">
                    <a:lumMod val="75000"/>
                  </a:schemeClr>
                </a:solidFill>
              </a:rPr>
              <a:t>State-of-the-art result</a:t>
            </a:r>
          </a:p>
          <a:p>
            <a:r>
              <a:rPr lang="en-US" dirty="0" err="1"/>
              <a:t>Scoremaps</a:t>
            </a:r>
            <a:r>
              <a:rPr lang="en-US" dirty="0"/>
              <a:t> are more expressive</a:t>
            </a:r>
          </a:p>
          <a:p>
            <a:r>
              <a:rPr lang="en-US" dirty="0"/>
              <a:t>Hard to generalize to 3D task</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solidFill>
                  <a:schemeClr val="bg1">
                    <a:lumMod val="75000"/>
                  </a:schemeClr>
                </a:solidFill>
              </a:rPr>
              <a:t>Location regression</a:t>
            </a:r>
          </a:p>
          <a:p>
            <a:r>
              <a:rPr lang="en-US" dirty="0">
                <a:solidFill>
                  <a:schemeClr val="bg1">
                    <a:lumMod val="75000"/>
                  </a:schemeClr>
                </a:solidFill>
              </a:rPr>
              <a:t>Output: key points location</a:t>
            </a:r>
          </a:p>
          <a:p>
            <a:r>
              <a:rPr lang="en-US" dirty="0">
                <a:solidFill>
                  <a:schemeClr val="bg1">
                    <a:lumMod val="75000"/>
                  </a:schemeClr>
                </a:solidFill>
              </a:rPr>
              <a:t>Only used in a few 2D methods</a:t>
            </a:r>
          </a:p>
          <a:p>
            <a:r>
              <a:rPr lang="en-US" dirty="0">
                <a:solidFill>
                  <a:schemeClr val="bg1">
                    <a:lumMod val="75000"/>
                  </a:schemeClr>
                </a:solidFill>
              </a:rPr>
              <a:t>Unsatisfactory result</a:t>
            </a:r>
          </a:p>
          <a:p>
            <a:r>
              <a:rPr lang="en-US" dirty="0"/>
              <a:t>Dependency not well exploited</a:t>
            </a:r>
          </a:p>
          <a:p>
            <a:r>
              <a:rPr lang="en-US" dirty="0"/>
              <a:t>General for both 2D and 3D task</a:t>
            </a:r>
          </a:p>
        </p:txBody>
      </p:sp>
      <p:sp>
        <p:nvSpPr>
          <p:cNvPr id="7" name="Rectangle 6">
            <a:extLst>
              <a:ext uri="{FF2B5EF4-FFF2-40B4-BE49-F238E27FC236}">
                <a16:creationId xmlns:a16="http://schemas.microsoft.com/office/drawing/2014/main" id="{C7C31F74-EA69-4A56-8870-43EF265D0002}"/>
              </a:ext>
            </a:extLst>
          </p:cNvPr>
          <p:cNvSpPr/>
          <p:nvPr/>
        </p:nvSpPr>
        <p:spPr>
          <a:xfrm>
            <a:off x="6096000" y="4491318"/>
            <a:ext cx="5259388" cy="1093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1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structure-aware regression method</a:t>
            </a:r>
          </a:p>
        </p:txBody>
      </p:sp>
      <p:sp>
        <p:nvSpPr>
          <p:cNvPr id="3" name="Content Placeholder 2"/>
          <p:cNvSpPr>
            <a:spLocks noGrp="1"/>
          </p:cNvSpPr>
          <p:nvPr>
            <p:ph idx="1"/>
          </p:nvPr>
        </p:nvSpPr>
        <p:spPr/>
        <p:txBody>
          <a:bodyPr/>
          <a:lstStyle/>
          <a:p>
            <a:r>
              <a:rPr lang="en-US" dirty="0"/>
              <a:t>A novel pose representation and novel loss function</a:t>
            </a:r>
          </a:p>
          <a:p>
            <a:pPr lvl="1"/>
            <a:r>
              <a:rPr lang="en-US" dirty="0"/>
              <a:t>Better exploit joint dependency</a:t>
            </a:r>
          </a:p>
          <a:p>
            <a:pPr lvl="1"/>
            <a:r>
              <a:rPr lang="en-US" dirty="0"/>
              <a:t>Unified framework for 3D and 2D tasks</a:t>
            </a:r>
          </a:p>
          <a:p>
            <a:pPr lvl="1"/>
            <a:r>
              <a:rPr lang="en-US" dirty="0"/>
              <a:t>Complementary to network architectures</a:t>
            </a:r>
          </a:p>
          <a:p>
            <a:endParaRPr lang="en-US" dirty="0"/>
          </a:p>
          <a:p>
            <a:r>
              <a:rPr lang="en-US" dirty="0"/>
              <a:t>State-of-the-art on both 2D and 3D tasks (ICCV2017 submission)</a:t>
            </a:r>
          </a:p>
        </p:txBody>
      </p:sp>
    </p:spTree>
    <p:extLst>
      <p:ext uri="{BB962C8B-B14F-4D97-AF65-F5344CB8AC3E}">
        <p14:creationId xmlns:p14="http://schemas.microsoft.com/office/powerpoint/2010/main" val="3145942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E56C-DAF9-449E-A75C-4C7760459D77}"/>
              </a:ext>
            </a:extLst>
          </p:cNvPr>
          <p:cNvSpPr>
            <a:spLocks noGrp="1"/>
          </p:cNvSpPr>
          <p:nvPr>
            <p:ph type="title"/>
          </p:nvPr>
        </p:nvSpPr>
        <p:spPr/>
        <p:txBody>
          <a:bodyPr/>
          <a:lstStyle/>
          <a:p>
            <a:r>
              <a:rPr lang="en-US" dirty="0"/>
              <a:t>3D Pose Benchmark: Human 3.6M dataset</a:t>
            </a:r>
          </a:p>
        </p:txBody>
      </p:sp>
      <p:sp>
        <p:nvSpPr>
          <p:cNvPr id="3" name="Content Placeholder 2">
            <a:extLst>
              <a:ext uri="{FF2B5EF4-FFF2-40B4-BE49-F238E27FC236}">
                <a16:creationId xmlns:a16="http://schemas.microsoft.com/office/drawing/2014/main" id="{5213BDFE-7495-41C2-A8EB-E21FEEC91119}"/>
              </a:ext>
            </a:extLst>
          </p:cNvPr>
          <p:cNvSpPr>
            <a:spLocks noGrp="1"/>
          </p:cNvSpPr>
          <p:nvPr>
            <p:ph idx="1"/>
          </p:nvPr>
        </p:nvSpPr>
        <p:spPr>
          <a:xfrm>
            <a:off x="838200" y="1825625"/>
            <a:ext cx="4735749" cy="4351338"/>
          </a:xfrm>
        </p:spPr>
        <p:txBody>
          <a:bodyPr>
            <a:normAutofit/>
          </a:bodyPr>
          <a:lstStyle/>
          <a:p>
            <a:r>
              <a:rPr lang="en-US" sz="2400" dirty="0" err="1"/>
              <a:t>Lonescu</a:t>
            </a:r>
            <a:r>
              <a:rPr lang="en-US" sz="2400" dirty="0"/>
              <a:t> et al., Human3.6m: Large scale datasets and predictive methods for 3d human sensing in natural environments, PAMI 2014</a:t>
            </a:r>
          </a:p>
          <a:p>
            <a:endParaRPr lang="en-US" sz="2400" dirty="0"/>
          </a:p>
          <a:p>
            <a:r>
              <a:rPr lang="en-US" sz="2400" dirty="0"/>
              <a:t>Ground truth by motion capture</a:t>
            </a:r>
          </a:p>
          <a:p>
            <a:pPr marL="0" indent="0">
              <a:buNone/>
            </a:pPr>
            <a:endParaRPr lang="en-US" sz="2400" dirty="0"/>
          </a:p>
          <a:p>
            <a:r>
              <a:rPr lang="en-US" sz="2400" dirty="0"/>
              <a:t>7 subjects x 15 actions x 4 cameras</a:t>
            </a:r>
          </a:p>
          <a:p>
            <a:endParaRPr lang="en-US" sz="2400" dirty="0"/>
          </a:p>
          <a:p>
            <a:r>
              <a:rPr lang="en-US" sz="2400" dirty="0"/>
              <a:t>Millions of RGB frames</a:t>
            </a:r>
          </a:p>
        </p:txBody>
      </p:sp>
      <p:pic>
        <p:nvPicPr>
          <p:cNvPr id="4" name="Picture 3">
            <a:extLst>
              <a:ext uri="{FF2B5EF4-FFF2-40B4-BE49-F238E27FC236}">
                <a16:creationId xmlns:a16="http://schemas.microsoft.com/office/drawing/2014/main" id="{4978B4FA-F3CF-4416-A399-AB45C6D7AD1C}"/>
              </a:ext>
            </a:extLst>
          </p:cNvPr>
          <p:cNvPicPr>
            <a:picLocks noChangeAspect="1"/>
          </p:cNvPicPr>
          <p:nvPr/>
        </p:nvPicPr>
        <p:blipFill>
          <a:blip r:embed="rId3"/>
          <a:stretch>
            <a:fillRect/>
          </a:stretch>
        </p:blipFill>
        <p:spPr>
          <a:xfrm>
            <a:off x="5845232" y="1825625"/>
            <a:ext cx="6109737" cy="4867005"/>
          </a:xfrm>
          <a:prstGeom prst="rect">
            <a:avLst/>
          </a:prstGeom>
        </p:spPr>
      </p:pic>
    </p:spTree>
    <p:extLst>
      <p:ext uri="{BB962C8B-B14F-4D97-AF65-F5344CB8AC3E}">
        <p14:creationId xmlns:p14="http://schemas.microsoft.com/office/powerpoint/2010/main" val="143802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Performance (3D)</a:t>
            </a:r>
          </a:p>
        </p:txBody>
      </p:sp>
      <p:pic>
        <p:nvPicPr>
          <p:cNvPr id="5" name="Content Placeholder 4"/>
          <p:cNvPicPr>
            <a:picLocks noGrp="1" noChangeAspect="1"/>
          </p:cNvPicPr>
          <p:nvPr>
            <p:ph idx="1"/>
          </p:nvPr>
        </p:nvPicPr>
        <p:blipFill>
          <a:blip r:embed="rId3"/>
          <a:stretch>
            <a:fillRect/>
          </a:stretch>
        </p:blipFill>
        <p:spPr>
          <a:xfrm>
            <a:off x="5183188" y="1661541"/>
            <a:ext cx="6172200" cy="3525392"/>
          </a:xfrm>
          <a:prstGeom prst="rect">
            <a:avLst/>
          </a:prstGeom>
        </p:spPr>
      </p:pic>
      <p:sp>
        <p:nvSpPr>
          <p:cNvPr id="4" name="Text Placeholder 3"/>
          <p:cNvSpPr>
            <a:spLocks noGrp="1"/>
          </p:cNvSpPr>
          <p:nvPr>
            <p:ph type="body" sz="half" idx="2"/>
          </p:nvPr>
        </p:nvSpPr>
        <p:spPr/>
        <p:txBody>
          <a:bodyPr/>
          <a:lstStyle/>
          <a:p>
            <a:pPr marL="342900" indent="-342900">
              <a:buAutoNum type="arabicPeriod"/>
            </a:pPr>
            <a:r>
              <a:rPr lang="en-US" dirty="0"/>
              <a:t>Dataset: Human3.6M.</a:t>
            </a:r>
          </a:p>
          <a:p>
            <a:pPr marL="342900" indent="-342900">
              <a:buAutoNum type="arabicPeriod"/>
            </a:pPr>
            <a:endParaRPr lang="en-US" dirty="0"/>
          </a:p>
          <a:p>
            <a:pPr marL="342900" indent="-342900">
              <a:buAutoNum type="arabicPeriod"/>
            </a:pPr>
            <a:r>
              <a:rPr lang="en-US" dirty="0"/>
              <a:t>Metrics: mean joint position error in </a:t>
            </a:r>
            <a:r>
              <a:rPr lang="en-US" i="1" dirty="0"/>
              <a:t>mm</a:t>
            </a:r>
            <a:r>
              <a:rPr lang="en-US" dirty="0"/>
              <a:t>. The lower, the better.</a:t>
            </a:r>
          </a:p>
          <a:p>
            <a:pPr marL="342900" indent="-342900">
              <a:buAutoNum type="arabicPeriod"/>
            </a:pPr>
            <a:endParaRPr lang="en-US" dirty="0"/>
          </a:p>
          <a:p>
            <a:pPr marL="342900" indent="-342900">
              <a:buAutoNum type="arabicPeriod"/>
            </a:pPr>
            <a:r>
              <a:rPr lang="en-US" dirty="0"/>
              <a:t>Advance the state-of-the-art a large margin, </a:t>
            </a:r>
            <a:r>
              <a:rPr lang="en-US" dirty="0">
                <a:solidFill>
                  <a:srgbClr val="FF0000"/>
                </a:solidFill>
              </a:rPr>
              <a:t>12.7%</a:t>
            </a:r>
            <a:r>
              <a:rPr lang="en-US" dirty="0"/>
              <a:t>.</a:t>
            </a:r>
          </a:p>
          <a:p>
            <a:pPr marL="342900" indent="-342900">
              <a:buAutoNum type="arabicPeriod"/>
            </a:pPr>
            <a:endParaRPr lang="en-US" dirty="0"/>
          </a:p>
          <a:p>
            <a:pPr marL="342900" indent="-342900">
              <a:buAutoNum type="arabicPeriod"/>
            </a:pPr>
            <a:r>
              <a:rPr lang="en-US" dirty="0"/>
              <a:t>A record of </a:t>
            </a:r>
            <a:r>
              <a:rPr lang="en-US" dirty="0">
                <a:solidFill>
                  <a:srgbClr val="FF0000"/>
                </a:solidFill>
              </a:rPr>
              <a:t>48.3mm</a:t>
            </a:r>
            <a:r>
              <a:rPr lang="en-US" dirty="0"/>
              <a:t> average joint error.</a:t>
            </a:r>
          </a:p>
          <a:p>
            <a:endParaRPr lang="en-US" dirty="0"/>
          </a:p>
        </p:txBody>
      </p:sp>
      <p:sp>
        <p:nvSpPr>
          <p:cNvPr id="7" name="Rectangle 6"/>
          <p:cNvSpPr/>
          <p:nvPr/>
        </p:nvSpPr>
        <p:spPr>
          <a:xfrm>
            <a:off x="10721340" y="3421380"/>
            <a:ext cx="618808" cy="17655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D6B9914-C681-4DD5-813E-BF316538A770}"/>
              </a:ext>
            </a:extLst>
          </p:cNvPr>
          <p:cNvCxnSpPr/>
          <p:nvPr/>
        </p:nvCxnSpPr>
        <p:spPr>
          <a:xfrm>
            <a:off x="10818479" y="4725895"/>
            <a:ext cx="43030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0BA2F3B-FEAC-404C-9F12-845E89FD003B}"/>
              </a:ext>
            </a:extLst>
          </p:cNvPr>
          <p:cNvCxnSpPr/>
          <p:nvPr/>
        </p:nvCxnSpPr>
        <p:spPr>
          <a:xfrm>
            <a:off x="10818479" y="5103265"/>
            <a:ext cx="430306"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0828C38-3D84-441F-83C2-DFBBCA2172A5}"/>
              </a:ext>
            </a:extLst>
          </p:cNvPr>
          <p:cNvSpPr/>
          <p:nvPr/>
        </p:nvSpPr>
        <p:spPr>
          <a:xfrm>
            <a:off x="5237842" y="4546601"/>
            <a:ext cx="716643" cy="224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FE03D9-2AEB-42C1-89A1-0241A29C80F1}"/>
              </a:ext>
            </a:extLst>
          </p:cNvPr>
          <p:cNvSpPr/>
          <p:nvPr/>
        </p:nvSpPr>
        <p:spPr>
          <a:xfrm>
            <a:off x="5237842" y="4911272"/>
            <a:ext cx="716643" cy="224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68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Performance (2D)</a:t>
            </a:r>
          </a:p>
        </p:txBody>
      </p:sp>
      <p:sp>
        <p:nvSpPr>
          <p:cNvPr id="4" name="Text Placeholder 3"/>
          <p:cNvSpPr>
            <a:spLocks noGrp="1"/>
          </p:cNvSpPr>
          <p:nvPr>
            <p:ph type="body" sz="half" idx="2"/>
          </p:nvPr>
        </p:nvSpPr>
        <p:spPr/>
        <p:txBody>
          <a:bodyPr/>
          <a:lstStyle/>
          <a:p>
            <a:pPr marL="342900" indent="-342900">
              <a:buAutoNum type="arabicPeriod"/>
            </a:pPr>
            <a:r>
              <a:rPr lang="en-US" dirty="0"/>
              <a:t>Dataset: MPII.</a:t>
            </a:r>
          </a:p>
          <a:p>
            <a:pPr marL="342900" indent="-342900">
              <a:buAutoNum type="arabicPeriod"/>
            </a:pPr>
            <a:endParaRPr lang="en-US" dirty="0"/>
          </a:p>
          <a:p>
            <a:pPr marL="342900" indent="-342900">
              <a:buFont typeface="Arial" panose="020B0604020202020204" pitchFamily="34" charset="0"/>
              <a:buAutoNum type="arabicPeriod"/>
            </a:pPr>
            <a:r>
              <a:rPr lang="en-US" dirty="0"/>
              <a:t>Metrics: percentage of correct </a:t>
            </a:r>
            <a:r>
              <a:rPr lang="en-US" dirty="0" err="1"/>
              <a:t>keypoints</a:t>
            </a:r>
            <a:r>
              <a:rPr lang="en-US" dirty="0"/>
              <a:t> (PCK). The higher, the better.</a:t>
            </a:r>
          </a:p>
          <a:p>
            <a:pPr marL="342900" indent="-342900">
              <a:buFont typeface="Arial" panose="020B0604020202020204" pitchFamily="34" charset="0"/>
              <a:buAutoNum type="arabicPeriod"/>
            </a:pPr>
            <a:endParaRPr lang="en-US" dirty="0"/>
          </a:p>
          <a:p>
            <a:pPr marL="342900" indent="-342900">
              <a:buFont typeface="Arial" panose="020B0604020202020204" pitchFamily="34" charset="0"/>
              <a:buAutoNum type="arabicPeriod"/>
            </a:pPr>
            <a:r>
              <a:rPr lang="en-US" dirty="0"/>
              <a:t>Advance the state-of-the-art regression method </a:t>
            </a:r>
            <a:r>
              <a:rPr lang="en-US" dirty="0">
                <a:solidFill>
                  <a:srgbClr val="FF0000"/>
                </a:solidFill>
              </a:rPr>
              <a:t>6.3%</a:t>
            </a:r>
            <a:r>
              <a:rPr lang="en-US" dirty="0"/>
              <a:t>.</a:t>
            </a:r>
          </a:p>
          <a:p>
            <a:pPr marL="342900" indent="-342900">
              <a:buFont typeface="Arial" panose="020B0604020202020204" pitchFamily="34" charset="0"/>
              <a:buAutoNum type="arabicPeriod"/>
            </a:pPr>
            <a:endParaRPr lang="en-US" dirty="0"/>
          </a:p>
          <a:p>
            <a:pPr marL="342900" indent="-342900">
              <a:buFont typeface="Arial" panose="020B0604020202020204" pitchFamily="34" charset="0"/>
              <a:buAutoNum type="arabicPeriod"/>
            </a:pPr>
            <a:r>
              <a:rPr lang="en-US" dirty="0"/>
              <a:t>Competitive with the state-of-the-art detection methods.</a:t>
            </a:r>
          </a:p>
          <a:p>
            <a:pPr marL="342900" indent="-342900">
              <a:buFont typeface="Arial" panose="020B0604020202020204" pitchFamily="34" charset="0"/>
              <a:buAutoNum type="arabicPeriod"/>
            </a:pPr>
            <a:endParaRPr lang="en-US" dirty="0"/>
          </a:p>
          <a:p>
            <a:pPr marL="342900" indent="-342900">
              <a:buAutoNum type="arabicPeriod"/>
            </a:pPr>
            <a:endParaRPr lang="en-US" dirty="0"/>
          </a:p>
        </p:txBody>
      </p:sp>
      <p:pic>
        <p:nvPicPr>
          <p:cNvPr id="9" name="Content Placeholder 8"/>
          <p:cNvPicPr>
            <a:picLocks noGrp="1" noChangeAspect="1"/>
          </p:cNvPicPr>
          <p:nvPr>
            <p:ph idx="1"/>
          </p:nvPr>
        </p:nvPicPr>
        <p:blipFill>
          <a:blip r:embed="rId3"/>
          <a:stretch>
            <a:fillRect/>
          </a:stretch>
        </p:blipFill>
        <p:spPr>
          <a:xfrm>
            <a:off x="5183188" y="1877806"/>
            <a:ext cx="6172200" cy="3092863"/>
          </a:xfrm>
          <a:prstGeom prst="rect">
            <a:avLst/>
          </a:prstGeom>
        </p:spPr>
      </p:pic>
      <p:sp>
        <p:nvSpPr>
          <p:cNvPr id="10" name="Rectangle 9"/>
          <p:cNvSpPr/>
          <p:nvPr/>
        </p:nvSpPr>
        <p:spPr>
          <a:xfrm>
            <a:off x="9171940" y="1814286"/>
            <a:ext cx="518160" cy="32366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842FA6A-A98E-48DE-B93A-61A69D525EE6}"/>
              </a:ext>
            </a:extLst>
          </p:cNvPr>
          <p:cNvCxnSpPr>
            <a:cxnSpLocks/>
          </p:cNvCxnSpPr>
          <p:nvPr/>
        </p:nvCxnSpPr>
        <p:spPr>
          <a:xfrm>
            <a:off x="9238705" y="4596354"/>
            <a:ext cx="36742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0862D4D-5F65-4EF4-96DC-CE7BE9DA2B13}"/>
              </a:ext>
            </a:extLst>
          </p:cNvPr>
          <p:cNvCxnSpPr>
            <a:cxnSpLocks/>
          </p:cNvCxnSpPr>
          <p:nvPr/>
        </p:nvCxnSpPr>
        <p:spPr>
          <a:xfrm>
            <a:off x="9238705" y="4943608"/>
            <a:ext cx="36742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01A3811-027D-4B0C-A454-BDA63C952670}"/>
              </a:ext>
            </a:extLst>
          </p:cNvPr>
          <p:cNvSpPr/>
          <p:nvPr/>
        </p:nvSpPr>
        <p:spPr>
          <a:xfrm>
            <a:off x="5183188" y="4411814"/>
            <a:ext cx="1126172" cy="2049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D4914B3-44C7-462C-BC2C-5323362E7E64}"/>
              </a:ext>
            </a:extLst>
          </p:cNvPr>
          <p:cNvSpPr/>
          <p:nvPr/>
        </p:nvSpPr>
        <p:spPr>
          <a:xfrm>
            <a:off x="5183188" y="4762586"/>
            <a:ext cx="1126172" cy="2049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693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Techniques</a:t>
            </a:r>
          </a:p>
        </p:txBody>
      </p:sp>
      <p:sp>
        <p:nvSpPr>
          <p:cNvPr id="3" name="Content Placeholder 2"/>
          <p:cNvSpPr>
            <a:spLocks noGrp="1"/>
          </p:cNvSpPr>
          <p:nvPr>
            <p:ph idx="1"/>
          </p:nvPr>
        </p:nvSpPr>
        <p:spPr/>
        <p:txBody>
          <a:bodyPr/>
          <a:lstStyle/>
          <a:p>
            <a:r>
              <a:rPr lang="en-US" dirty="0"/>
              <a:t>Bone based pose representation</a:t>
            </a:r>
          </a:p>
          <a:p>
            <a:pPr lvl="1"/>
            <a:r>
              <a:rPr lang="en-US" dirty="0"/>
              <a:t>Simplify the problem</a:t>
            </a:r>
          </a:p>
          <a:p>
            <a:pPr lvl="1"/>
            <a:endParaRPr lang="en-US" dirty="0"/>
          </a:p>
          <a:p>
            <a:r>
              <a:rPr lang="en-US" dirty="0"/>
              <a:t>Compositional loss function</a:t>
            </a:r>
          </a:p>
          <a:p>
            <a:pPr lvl="1"/>
            <a:r>
              <a:rPr lang="en-US" dirty="0"/>
              <a:t>Encodes long range interactions between bones</a:t>
            </a:r>
          </a:p>
          <a:p>
            <a:pPr lvl="1"/>
            <a:endParaRPr lang="en-US" dirty="0"/>
          </a:p>
        </p:txBody>
      </p:sp>
    </p:spTree>
    <p:extLst>
      <p:ext uri="{BB962C8B-B14F-4D97-AF65-F5344CB8AC3E}">
        <p14:creationId xmlns:p14="http://schemas.microsoft.com/office/powerpoint/2010/main" val="4145715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Pose Representation: Joint VS. Bone</a:t>
            </a:r>
          </a:p>
        </p:txBody>
      </p:sp>
      <p:sp>
        <p:nvSpPr>
          <p:cNvPr id="3" name="Text Placeholder 2"/>
          <p:cNvSpPr>
            <a:spLocks noGrp="1"/>
          </p:cNvSpPr>
          <p:nvPr>
            <p:ph type="body" idx="1"/>
          </p:nvPr>
        </p:nvSpPr>
        <p:spPr>
          <a:xfrm>
            <a:off x="268288" y="1681163"/>
            <a:ext cx="5157787" cy="823912"/>
          </a:xfrm>
        </p:spPr>
        <p:txBody>
          <a:bodyPr/>
          <a:lstStyle/>
          <a:p>
            <a:r>
              <a:rPr lang="en-US" dirty="0"/>
              <a:t>Joint</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268289" y="2505075"/>
                <a:ext cx="3261088" cy="3684588"/>
              </a:xfrm>
            </p:spPr>
            <p:txBody>
              <a:bodyPr>
                <a:normAutofit fontScale="92500" lnSpcReduction="20000"/>
              </a:bodyPr>
              <a:lstStyle/>
              <a:p>
                <a:endParaRPr lang="en-US" dirty="0"/>
              </a:p>
              <a:p>
                <a:r>
                  <a:rPr lang="en-US" dirty="0"/>
                  <a:t>Relative position to the </a:t>
                </a:r>
                <a:r>
                  <a:rPr lang="en-US" dirty="0">
                    <a:solidFill>
                      <a:srgbClr val="FF0000"/>
                    </a:solidFill>
                  </a:rPr>
                  <a:t>root</a:t>
                </a:r>
                <a:r>
                  <a:rPr lang="en-US" dirty="0"/>
                  <a:t> joint.</a:t>
                </a:r>
              </a:p>
              <a:p>
                <a:endParaRPr lang="en-US" dirty="0"/>
              </a:p>
              <a:p>
                <a:r>
                  <a:rPr lang="en-US" dirty="0"/>
                  <a:t>Joint output: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rPr>
                            <m:t>𝑘</m:t>
                          </m:r>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0</m:t>
                          </m:r>
                        </m:sub>
                      </m:sSub>
                    </m:oMath>
                  </m:oMathPara>
                </a14:m>
                <a:endParaRPr lang="en-US" dirty="0"/>
              </a:p>
              <a:p>
                <a:endParaRPr lang="en-US" dirty="0"/>
              </a:p>
              <a:p>
                <a:r>
                  <a:rPr lang="en-US" dirty="0"/>
                  <a:t>Joint loss:</a:t>
                </a:r>
                <a14:m>
                  <m:oMath xmlns:m="http://schemas.openxmlformats.org/officeDocument/2006/math">
                    <m:r>
                      <a:rPr lang="en-US" b="0" i="0" smtClean="0">
                        <a:latin typeface="Cambria Math" panose="02040503050406030204" pitchFamily="18" charset="0"/>
                      </a:rPr>
                      <m:t> </m:t>
                    </m:r>
                  </m:oMath>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r>
                                <a:rPr lang="en-US" i="1">
                                  <a:latin typeface="Cambria Math" panose="02040503050406030204" pitchFamily="18" charset="0"/>
                                </a:rPr>
                                <m:t>,0</m:t>
                              </m:r>
                            </m:sub>
                          </m:sSub>
                          <m:r>
                            <a:rPr lang="en-US"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e>
                            <m:sub>
                              <m: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𝑔𝑡</m:t>
                              </m:r>
                            </m:sup>
                          </m:sSubSup>
                          <m:r>
                            <a:rPr lang="en-US" i="1">
                              <a:latin typeface="Cambria Math" panose="02040503050406030204" pitchFamily="18" charset="0"/>
                            </a:rPr>
                            <m:t>||</m:t>
                          </m:r>
                        </m:e>
                        <m:sub>
                          <m:r>
                            <a:rPr lang="en-US" b="0" i="1" smtClean="0">
                              <a:latin typeface="Cambria Math" panose="02040503050406030204" pitchFamily="18" charset="0"/>
                            </a:rPr>
                            <m:t>2</m:t>
                          </m:r>
                        </m:sub>
                      </m:sSub>
                    </m:oMath>
                  </m:oMathPara>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268289" y="2505075"/>
                <a:ext cx="3261088" cy="3684588"/>
              </a:xfrm>
              <a:blipFill>
                <a:blip r:embed="rId3"/>
                <a:stretch>
                  <a:fillRect l="-2804"/>
                </a:stretch>
              </a:blipFill>
            </p:spPr>
            <p:txBody>
              <a:bodyPr/>
              <a:lstStyle/>
              <a:p>
                <a:r>
                  <a:rPr lang="en-US">
                    <a:noFill/>
                  </a:rPr>
                  <a:t> </a:t>
                </a:r>
              </a:p>
            </p:txBody>
          </p:sp>
        </mc:Fallback>
      </mc:AlternateContent>
      <p:sp>
        <p:nvSpPr>
          <p:cNvPr id="5" name="Text Placeholder 4"/>
          <p:cNvSpPr>
            <a:spLocks noGrp="1"/>
          </p:cNvSpPr>
          <p:nvPr>
            <p:ph type="body" sz="quarter" idx="3"/>
          </p:nvPr>
        </p:nvSpPr>
        <p:spPr>
          <a:xfrm>
            <a:off x="5981700" y="1681163"/>
            <a:ext cx="5183188" cy="823912"/>
          </a:xfrm>
        </p:spPr>
        <p:txBody>
          <a:bodyPr/>
          <a:lstStyle/>
          <a:p>
            <a:r>
              <a:rPr lang="en-US" dirty="0"/>
              <a:t>Bone</a:t>
            </a:r>
          </a:p>
        </p:txBody>
      </p:sp>
      <p:pic>
        <p:nvPicPr>
          <p:cNvPr id="11" name="Picture 10">
            <a:extLst>
              <a:ext uri="{FF2B5EF4-FFF2-40B4-BE49-F238E27FC236}">
                <a16:creationId xmlns:a16="http://schemas.microsoft.com/office/drawing/2014/main" id="{66D27E41-7EBD-4DD9-BC36-42536DFD2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304" y="2987542"/>
            <a:ext cx="1071473" cy="2808560"/>
          </a:xfrm>
          <a:prstGeom prst="rect">
            <a:avLst/>
          </a:prstGeom>
        </p:spPr>
      </p:pic>
      <p:sp>
        <p:nvSpPr>
          <p:cNvPr id="18" name="Oval 17">
            <a:extLst>
              <a:ext uri="{FF2B5EF4-FFF2-40B4-BE49-F238E27FC236}">
                <a16:creationId xmlns:a16="http://schemas.microsoft.com/office/drawing/2014/main" id="{AC9D3A0C-B3DD-4071-A678-DFDD642F35F4}"/>
              </a:ext>
            </a:extLst>
          </p:cNvPr>
          <p:cNvSpPr>
            <a:spLocks noChangeAspect="1"/>
          </p:cNvSpPr>
          <p:nvPr/>
        </p:nvSpPr>
        <p:spPr>
          <a:xfrm>
            <a:off x="4382834" y="3170863"/>
            <a:ext cx="250244" cy="250244"/>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9" name="Oval 18">
            <a:extLst>
              <a:ext uri="{FF2B5EF4-FFF2-40B4-BE49-F238E27FC236}">
                <a16:creationId xmlns:a16="http://schemas.microsoft.com/office/drawing/2014/main" id="{F275D518-3154-4F88-A30F-66F05334D815}"/>
              </a:ext>
            </a:extLst>
          </p:cNvPr>
          <p:cNvSpPr>
            <a:spLocks noChangeAspect="1"/>
          </p:cNvSpPr>
          <p:nvPr/>
        </p:nvSpPr>
        <p:spPr>
          <a:xfrm>
            <a:off x="4071190" y="3752457"/>
            <a:ext cx="250244" cy="250244"/>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20" name="Oval 19">
            <a:extLst>
              <a:ext uri="{FF2B5EF4-FFF2-40B4-BE49-F238E27FC236}">
                <a16:creationId xmlns:a16="http://schemas.microsoft.com/office/drawing/2014/main" id="{5CAEFED7-E696-47A5-9141-8B2530317BFC}"/>
              </a:ext>
            </a:extLst>
          </p:cNvPr>
          <p:cNvSpPr>
            <a:spLocks noChangeAspect="1"/>
          </p:cNvSpPr>
          <p:nvPr/>
        </p:nvSpPr>
        <p:spPr>
          <a:xfrm>
            <a:off x="4100861" y="5182792"/>
            <a:ext cx="250244" cy="250244"/>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21" name="Straight Arrow Connector 20">
            <a:extLst>
              <a:ext uri="{FF2B5EF4-FFF2-40B4-BE49-F238E27FC236}">
                <a16:creationId xmlns:a16="http://schemas.microsoft.com/office/drawing/2014/main" id="{B1462978-69DB-4297-8399-FB33B48B1B61}"/>
              </a:ext>
            </a:extLst>
          </p:cNvPr>
          <p:cNvCxnSpPr/>
          <p:nvPr/>
        </p:nvCxnSpPr>
        <p:spPr>
          <a:xfrm flipV="1">
            <a:off x="4193459" y="3292440"/>
            <a:ext cx="311183" cy="58327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6483BB-54FB-4277-AF66-ADFF82E55D61}"/>
              </a:ext>
            </a:extLst>
          </p:cNvPr>
          <p:cNvCxnSpPr/>
          <p:nvPr/>
        </p:nvCxnSpPr>
        <p:spPr>
          <a:xfrm flipV="1">
            <a:off x="4232078" y="3292439"/>
            <a:ext cx="272564" cy="201547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54A9A9-6C2E-45A8-B90C-7DD89810621E}"/>
              </a:ext>
            </a:extLst>
          </p:cNvPr>
          <p:cNvSpPr txBox="1"/>
          <p:nvPr/>
        </p:nvSpPr>
        <p:spPr>
          <a:xfrm>
            <a:off x="4510765" y="3275343"/>
            <a:ext cx="540468" cy="381636"/>
          </a:xfrm>
          <a:prstGeom prst="rect">
            <a:avLst/>
          </a:prstGeom>
          <a:noFill/>
        </p:spPr>
        <p:txBody>
          <a:bodyPr wrap="square" rtlCol="0">
            <a:spAutoFit/>
          </a:bodyPr>
          <a:lstStyle/>
          <a:p>
            <a:r>
              <a:rPr lang="en-US" dirty="0">
                <a:solidFill>
                  <a:srgbClr val="FF0000"/>
                </a:solidFill>
              </a:rPr>
              <a:t>J</a:t>
            </a:r>
            <a:r>
              <a:rPr lang="en-US" sz="1200" b="1" dirty="0">
                <a:solidFill>
                  <a:srgbClr val="FF0000"/>
                </a:solidFill>
              </a:rPr>
              <a:t>0</a:t>
            </a:r>
            <a:endParaRPr lang="en-US" b="1" dirty="0">
              <a:solidFill>
                <a:srgbClr val="FF0000"/>
              </a:solidFill>
            </a:endParaRPr>
          </a:p>
        </p:txBody>
      </p:sp>
      <p:sp>
        <p:nvSpPr>
          <p:cNvPr id="24" name="TextBox 23">
            <a:extLst>
              <a:ext uri="{FF2B5EF4-FFF2-40B4-BE49-F238E27FC236}">
                <a16:creationId xmlns:a16="http://schemas.microsoft.com/office/drawing/2014/main" id="{DBD1B291-D025-491A-8C05-AE55C014BC8E}"/>
              </a:ext>
            </a:extLst>
          </p:cNvPr>
          <p:cNvSpPr txBox="1"/>
          <p:nvPr/>
        </p:nvSpPr>
        <p:spPr>
          <a:xfrm>
            <a:off x="4098126" y="3911818"/>
            <a:ext cx="540468" cy="381636"/>
          </a:xfrm>
          <a:prstGeom prst="rect">
            <a:avLst/>
          </a:prstGeom>
          <a:noFill/>
        </p:spPr>
        <p:txBody>
          <a:bodyPr wrap="square" rtlCol="0">
            <a:spAutoFit/>
          </a:bodyPr>
          <a:lstStyle/>
          <a:p>
            <a:r>
              <a:rPr lang="en-US" dirty="0">
                <a:solidFill>
                  <a:srgbClr val="FF0000"/>
                </a:solidFill>
              </a:rPr>
              <a:t>J</a:t>
            </a:r>
            <a:r>
              <a:rPr lang="en-US" sz="1200" b="1" dirty="0">
                <a:solidFill>
                  <a:srgbClr val="FF0000"/>
                </a:solidFill>
              </a:rPr>
              <a:t>1</a:t>
            </a:r>
            <a:endParaRPr lang="en-US" b="1" dirty="0">
              <a:solidFill>
                <a:srgbClr val="FF0000"/>
              </a:solidFill>
            </a:endParaRPr>
          </a:p>
        </p:txBody>
      </p:sp>
      <p:sp>
        <p:nvSpPr>
          <p:cNvPr id="25" name="TextBox 24">
            <a:extLst>
              <a:ext uri="{FF2B5EF4-FFF2-40B4-BE49-F238E27FC236}">
                <a16:creationId xmlns:a16="http://schemas.microsoft.com/office/drawing/2014/main" id="{4FD9D8C2-6F66-4EBC-BDCF-0E8D60C806C4}"/>
              </a:ext>
            </a:extLst>
          </p:cNvPr>
          <p:cNvSpPr txBox="1"/>
          <p:nvPr/>
        </p:nvSpPr>
        <p:spPr>
          <a:xfrm>
            <a:off x="4294774" y="5117096"/>
            <a:ext cx="540468" cy="381636"/>
          </a:xfrm>
          <a:prstGeom prst="rect">
            <a:avLst/>
          </a:prstGeom>
          <a:noFill/>
        </p:spPr>
        <p:txBody>
          <a:bodyPr wrap="square" rtlCol="0">
            <a:spAutoFit/>
          </a:bodyPr>
          <a:lstStyle/>
          <a:p>
            <a:r>
              <a:rPr lang="en-US" dirty="0">
                <a:solidFill>
                  <a:srgbClr val="FF0000"/>
                </a:solidFill>
              </a:rPr>
              <a:t>J</a:t>
            </a:r>
            <a:r>
              <a:rPr lang="en-US" sz="1200" b="1" dirty="0">
                <a:solidFill>
                  <a:srgbClr val="FF0000"/>
                </a:solidFill>
              </a:rPr>
              <a:t>2</a:t>
            </a:r>
            <a:endParaRPr lang="en-US" b="1" dirty="0">
              <a:solidFill>
                <a:srgbClr val="FF0000"/>
              </a:solidFill>
            </a:endParaRPr>
          </a:p>
        </p:txBody>
      </p:sp>
      <p:pic>
        <p:nvPicPr>
          <p:cNvPr id="26" name="Picture 25">
            <a:extLst>
              <a:ext uri="{FF2B5EF4-FFF2-40B4-BE49-F238E27FC236}">
                <a16:creationId xmlns:a16="http://schemas.microsoft.com/office/drawing/2014/main" id="{FA09068D-FD3F-44DB-B56A-1ECA2FE41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2134" y="3026449"/>
            <a:ext cx="1071473" cy="2808560"/>
          </a:xfrm>
          <a:prstGeom prst="rect">
            <a:avLst/>
          </a:prstGeom>
        </p:spPr>
      </p:pic>
      <p:sp>
        <p:nvSpPr>
          <p:cNvPr id="33" name="Oval 32">
            <a:extLst>
              <a:ext uri="{FF2B5EF4-FFF2-40B4-BE49-F238E27FC236}">
                <a16:creationId xmlns:a16="http://schemas.microsoft.com/office/drawing/2014/main" id="{62ED5593-4B4F-4411-B267-BD2DBE9ECB12}"/>
              </a:ext>
            </a:extLst>
          </p:cNvPr>
          <p:cNvSpPr>
            <a:spLocks noChangeAspect="1"/>
          </p:cNvSpPr>
          <p:nvPr/>
        </p:nvSpPr>
        <p:spPr>
          <a:xfrm>
            <a:off x="10803664" y="3209770"/>
            <a:ext cx="250244" cy="250244"/>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4" name="Oval 33">
            <a:extLst>
              <a:ext uri="{FF2B5EF4-FFF2-40B4-BE49-F238E27FC236}">
                <a16:creationId xmlns:a16="http://schemas.microsoft.com/office/drawing/2014/main" id="{2F3C36F8-06C2-4171-B962-86EB9AF696D2}"/>
              </a:ext>
            </a:extLst>
          </p:cNvPr>
          <p:cNvSpPr>
            <a:spLocks noChangeAspect="1"/>
          </p:cNvSpPr>
          <p:nvPr/>
        </p:nvSpPr>
        <p:spPr>
          <a:xfrm>
            <a:off x="10492020" y="3791364"/>
            <a:ext cx="250244" cy="250244"/>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5" name="Oval 34">
            <a:extLst>
              <a:ext uri="{FF2B5EF4-FFF2-40B4-BE49-F238E27FC236}">
                <a16:creationId xmlns:a16="http://schemas.microsoft.com/office/drawing/2014/main" id="{4DFFC7A2-8A8C-403F-9682-B6E1765BFAA3}"/>
              </a:ext>
            </a:extLst>
          </p:cNvPr>
          <p:cNvSpPr>
            <a:spLocks noChangeAspect="1"/>
          </p:cNvSpPr>
          <p:nvPr/>
        </p:nvSpPr>
        <p:spPr>
          <a:xfrm>
            <a:off x="10521691" y="5221699"/>
            <a:ext cx="250244" cy="250244"/>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36" name="Straight Arrow Connector 35">
            <a:extLst>
              <a:ext uri="{FF2B5EF4-FFF2-40B4-BE49-F238E27FC236}">
                <a16:creationId xmlns:a16="http://schemas.microsoft.com/office/drawing/2014/main" id="{8786D8C6-782A-4664-A847-4B6F4C5633EF}"/>
              </a:ext>
            </a:extLst>
          </p:cNvPr>
          <p:cNvCxnSpPr/>
          <p:nvPr/>
        </p:nvCxnSpPr>
        <p:spPr>
          <a:xfrm flipV="1">
            <a:off x="10614289" y="3331347"/>
            <a:ext cx="311183" cy="58327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3340591-7A50-43A1-BD9D-73B63BB5E59C}"/>
              </a:ext>
            </a:extLst>
          </p:cNvPr>
          <p:cNvCxnSpPr/>
          <p:nvPr/>
        </p:nvCxnSpPr>
        <p:spPr>
          <a:xfrm flipH="1" flipV="1">
            <a:off x="10614289" y="3914617"/>
            <a:ext cx="38619" cy="143220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12259C-C852-4482-BD31-9F5EC0C68D51}"/>
              </a:ext>
            </a:extLst>
          </p:cNvPr>
          <p:cNvSpPr txBox="1"/>
          <p:nvPr/>
        </p:nvSpPr>
        <p:spPr>
          <a:xfrm>
            <a:off x="10931595" y="3314250"/>
            <a:ext cx="540468" cy="381636"/>
          </a:xfrm>
          <a:prstGeom prst="rect">
            <a:avLst/>
          </a:prstGeom>
          <a:noFill/>
        </p:spPr>
        <p:txBody>
          <a:bodyPr wrap="square" rtlCol="0">
            <a:spAutoFit/>
          </a:bodyPr>
          <a:lstStyle/>
          <a:p>
            <a:r>
              <a:rPr lang="en-US" dirty="0">
                <a:solidFill>
                  <a:srgbClr val="FF0000"/>
                </a:solidFill>
              </a:rPr>
              <a:t>J</a:t>
            </a:r>
            <a:r>
              <a:rPr lang="en-US" sz="1200" b="1" dirty="0">
                <a:solidFill>
                  <a:srgbClr val="FF0000"/>
                </a:solidFill>
              </a:rPr>
              <a:t>0</a:t>
            </a:r>
            <a:endParaRPr lang="en-US" b="1" dirty="0">
              <a:solidFill>
                <a:srgbClr val="FF0000"/>
              </a:solidFill>
            </a:endParaRPr>
          </a:p>
        </p:txBody>
      </p:sp>
      <p:sp>
        <p:nvSpPr>
          <p:cNvPr id="39" name="TextBox 38">
            <a:extLst>
              <a:ext uri="{FF2B5EF4-FFF2-40B4-BE49-F238E27FC236}">
                <a16:creationId xmlns:a16="http://schemas.microsoft.com/office/drawing/2014/main" id="{03A13362-D88E-4B70-BEB2-73B88E6B4363}"/>
              </a:ext>
            </a:extLst>
          </p:cNvPr>
          <p:cNvSpPr txBox="1"/>
          <p:nvPr/>
        </p:nvSpPr>
        <p:spPr>
          <a:xfrm>
            <a:off x="10649846" y="3882727"/>
            <a:ext cx="540468" cy="381636"/>
          </a:xfrm>
          <a:prstGeom prst="rect">
            <a:avLst/>
          </a:prstGeom>
          <a:noFill/>
        </p:spPr>
        <p:txBody>
          <a:bodyPr wrap="square" rtlCol="0">
            <a:spAutoFit/>
          </a:bodyPr>
          <a:lstStyle/>
          <a:p>
            <a:r>
              <a:rPr lang="en-US" dirty="0">
                <a:solidFill>
                  <a:srgbClr val="FF0000"/>
                </a:solidFill>
              </a:rPr>
              <a:t>J</a:t>
            </a:r>
            <a:r>
              <a:rPr lang="en-US" sz="1200" b="1" dirty="0">
                <a:solidFill>
                  <a:srgbClr val="FF0000"/>
                </a:solidFill>
              </a:rPr>
              <a:t>1</a:t>
            </a:r>
            <a:endParaRPr lang="en-US" b="1" dirty="0">
              <a:solidFill>
                <a:srgbClr val="FF0000"/>
              </a:solidFill>
            </a:endParaRPr>
          </a:p>
        </p:txBody>
      </p:sp>
      <p:sp>
        <p:nvSpPr>
          <p:cNvPr id="40" name="TextBox 39">
            <a:extLst>
              <a:ext uri="{FF2B5EF4-FFF2-40B4-BE49-F238E27FC236}">
                <a16:creationId xmlns:a16="http://schemas.microsoft.com/office/drawing/2014/main" id="{BD617030-3ECC-4595-A000-ABB5F2CFD380}"/>
              </a:ext>
            </a:extLst>
          </p:cNvPr>
          <p:cNvSpPr txBox="1"/>
          <p:nvPr/>
        </p:nvSpPr>
        <p:spPr>
          <a:xfrm>
            <a:off x="10715604" y="5156003"/>
            <a:ext cx="540468" cy="381636"/>
          </a:xfrm>
          <a:prstGeom prst="rect">
            <a:avLst/>
          </a:prstGeom>
          <a:noFill/>
        </p:spPr>
        <p:txBody>
          <a:bodyPr wrap="square" rtlCol="0">
            <a:spAutoFit/>
          </a:bodyPr>
          <a:lstStyle/>
          <a:p>
            <a:r>
              <a:rPr lang="en-US" dirty="0">
                <a:solidFill>
                  <a:srgbClr val="FF0000"/>
                </a:solidFill>
              </a:rPr>
              <a:t>J</a:t>
            </a:r>
            <a:r>
              <a:rPr lang="en-US" sz="1200" b="1" dirty="0">
                <a:solidFill>
                  <a:srgbClr val="FF0000"/>
                </a:solidFill>
              </a:rPr>
              <a:t>2</a:t>
            </a:r>
            <a:endParaRPr lang="en-US" b="1" dirty="0">
              <a:solidFill>
                <a:srgbClr val="FF0000"/>
              </a:solidFill>
            </a:endParaRPr>
          </a:p>
        </p:txBody>
      </p:sp>
      <mc:AlternateContent xmlns:mc="http://schemas.openxmlformats.org/markup-compatibility/2006" xmlns:a14="http://schemas.microsoft.com/office/drawing/2010/main">
        <mc:Choice Requires="a14">
          <p:sp>
            <p:nvSpPr>
              <p:cNvPr id="47" name="Content Placeholder 3">
                <a:extLst>
                  <a:ext uri="{FF2B5EF4-FFF2-40B4-BE49-F238E27FC236}">
                    <a16:creationId xmlns:a16="http://schemas.microsoft.com/office/drawing/2014/main" id="{F8BAC6AC-2A52-4F32-8E31-19F506C3106A}"/>
                  </a:ext>
                </a:extLst>
              </p:cNvPr>
              <p:cNvSpPr txBox="1">
                <a:spLocks/>
              </p:cNvSpPr>
              <p:nvPr/>
            </p:nvSpPr>
            <p:spPr>
              <a:xfrm>
                <a:off x="5963106" y="2505075"/>
                <a:ext cx="3844811" cy="368458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Relative position to its </a:t>
                </a:r>
                <a:r>
                  <a:rPr lang="en-US" dirty="0">
                    <a:solidFill>
                      <a:srgbClr val="FF0000"/>
                    </a:solidFill>
                  </a:rPr>
                  <a:t>parent</a:t>
                </a:r>
                <a:r>
                  <a:rPr lang="en-US" dirty="0"/>
                  <a:t> joint.</a:t>
                </a:r>
              </a:p>
              <a:p>
                <a:endParaRPr lang="en-US" dirty="0"/>
              </a:p>
              <a:p>
                <a:r>
                  <a:rPr lang="en-US" dirty="0"/>
                  <a:t>Bone output: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𝐽</m:t>
                          </m:r>
                        </m:e>
                        <m:sub>
                          <m:r>
                            <a:rPr lang="en-US" i="1" smtClean="0">
                              <a:latin typeface="Cambria Math" panose="02040503050406030204" pitchFamily="18" charset="0"/>
                            </a:rPr>
                            <m:t>𝑘</m:t>
                          </m:r>
                          <m:r>
                            <a:rPr lang="en-US" i="1" smtClean="0">
                              <a:latin typeface="Cambria Math" panose="02040503050406030204" pitchFamily="18" charset="0"/>
                            </a:rPr>
                            <m:t>,</m:t>
                          </m:r>
                          <m:r>
                            <a:rPr lang="en-US" b="0" i="1" smtClean="0">
                              <a:latin typeface="Cambria Math" panose="02040503050406030204" pitchFamily="18" charset="0"/>
                            </a:rPr>
                            <m:t>𝑝𝑎𝑟</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𝑝𝑎𝑟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ub>
                      </m:sSub>
                    </m:oMath>
                  </m:oMathPara>
                </a14:m>
                <a:endParaRPr lang="en-US" dirty="0"/>
              </a:p>
              <a:p>
                <a:endParaRPr lang="en-US" dirty="0"/>
              </a:p>
              <a:p>
                <a:r>
                  <a:rPr lang="en-US" dirty="0"/>
                  <a:t>Bone loss:</a:t>
                </a:r>
                <a14:m>
                  <m:oMath xmlns:m="http://schemas.openxmlformats.org/officeDocument/2006/math">
                    <m:r>
                      <a:rPr lang="en-US" smtClean="0">
                        <a:latin typeface="Cambria Math" panose="02040503050406030204" pitchFamily="18" charset="0"/>
                      </a:rPr>
                      <m:t> </m:t>
                    </m:r>
                  </m:oMath>
                </a14:m>
                <a:endParaRPr lang="en-US"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𝑝𝑎𝑟</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b>
                          </m:sSub>
                          <m:r>
                            <a:rPr lang="en-US"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b="0" i="1" smtClean="0">
                                  <a:latin typeface="Cambria Math" panose="02040503050406030204" pitchFamily="18" charset="0"/>
                                </a:rPr>
                                <m:t>𝑝𝑎𝑟</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ub>
                            <m:sup>
                              <m:r>
                                <a:rPr lang="en-US" altLang="zh-CN" i="1">
                                  <a:latin typeface="Cambria Math" panose="02040503050406030204" pitchFamily="18" charset="0"/>
                                </a:rPr>
                                <m:t>𝑔𝑡</m:t>
                              </m:r>
                            </m:sup>
                          </m:sSubSup>
                          <m:r>
                            <a:rPr lang="en-US" i="1">
                              <a:latin typeface="Cambria Math" panose="02040503050406030204" pitchFamily="18" charset="0"/>
                            </a:rPr>
                            <m:t>||</m:t>
                          </m:r>
                        </m:e>
                        <m:sub>
                          <m:r>
                            <a:rPr lang="en-US" i="1" smtClean="0">
                              <a:latin typeface="Cambria Math" panose="02040503050406030204" pitchFamily="18" charset="0"/>
                            </a:rPr>
                            <m:t>2</m:t>
                          </m:r>
                        </m:sub>
                      </m:sSub>
                    </m:oMath>
                  </m:oMathPara>
                </a14:m>
                <a:endParaRPr lang="en-US" dirty="0"/>
              </a:p>
            </p:txBody>
          </p:sp>
        </mc:Choice>
        <mc:Fallback xmlns="">
          <p:sp>
            <p:nvSpPr>
              <p:cNvPr id="47" name="Content Placeholder 3">
                <a:extLst>
                  <a:ext uri="{FF2B5EF4-FFF2-40B4-BE49-F238E27FC236}">
                    <a16:creationId xmlns:a16="http://schemas.microsoft.com/office/drawing/2014/main" id="{F8BAC6AC-2A52-4F32-8E31-19F506C3106A}"/>
                  </a:ext>
                </a:extLst>
              </p:cNvPr>
              <p:cNvSpPr txBox="1">
                <a:spLocks noRot="1" noChangeAspect="1" noMove="1" noResize="1" noEditPoints="1" noAdjustHandles="1" noChangeArrowheads="1" noChangeShapeType="1" noTextEdit="1"/>
              </p:cNvSpPr>
              <p:nvPr/>
            </p:nvSpPr>
            <p:spPr>
              <a:xfrm>
                <a:off x="5963106" y="2505075"/>
                <a:ext cx="3844811" cy="3684588"/>
              </a:xfrm>
              <a:prstGeom prst="rect">
                <a:avLst/>
              </a:prstGeom>
              <a:blipFill>
                <a:blip r:embed="rId5"/>
                <a:stretch>
                  <a:fillRect l="-2377"/>
                </a:stretch>
              </a:blipFill>
            </p:spPr>
            <p:txBody>
              <a:bodyPr/>
              <a:lstStyle/>
              <a:p>
                <a:r>
                  <a:rPr lang="en-US">
                    <a:noFill/>
                  </a:rPr>
                  <a:t> </a:t>
                </a:r>
              </a:p>
            </p:txBody>
          </p:sp>
        </mc:Fallback>
      </mc:AlternateContent>
    </p:spTree>
    <p:extLst>
      <p:ext uri="{BB962C8B-B14F-4D97-AF65-F5344CB8AC3E}">
        <p14:creationId xmlns:p14="http://schemas.microsoft.com/office/powerpoint/2010/main" val="60133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7">
                                            <p:txEl>
                                              <p:pRg st="1" end="1"/>
                                            </p:txEl>
                                          </p:spTgt>
                                        </p:tgtEl>
                                        <p:attrNameLst>
                                          <p:attrName>style.visibility</p:attrName>
                                        </p:attrNameLst>
                                      </p:cBhvr>
                                      <p:to>
                                        <p:strVal val="visible"/>
                                      </p:to>
                                    </p:set>
                                    <p:animEffect transition="in" filter="fade">
                                      <p:cBhvr>
                                        <p:cTn id="30" dur="500"/>
                                        <p:tgtEl>
                                          <p:spTgt spid="47">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0"/>
                                  </p:stCondLst>
                                  <p:childTnLst>
                                    <p:set>
                                      <p:cBhvr>
                                        <p:cTn id="38" dur="1" fill="hold">
                                          <p:stCondLst>
                                            <p:cond delay="0"/>
                                          </p:stCondLst>
                                        </p:cTn>
                                        <p:tgtEl>
                                          <p:spTgt spid="47">
                                            <p:txEl>
                                              <p:pRg st="3" end="3"/>
                                            </p:txEl>
                                          </p:spTgt>
                                        </p:tgtEl>
                                        <p:attrNameLst>
                                          <p:attrName>style.visibility</p:attrName>
                                        </p:attrNameLst>
                                      </p:cBhvr>
                                      <p:to>
                                        <p:strVal val="visible"/>
                                      </p:to>
                                    </p:set>
                                    <p:animEffect transition="in" filter="fade">
                                      <p:cBhvr>
                                        <p:cTn id="39" dur="500"/>
                                        <p:tgtEl>
                                          <p:spTgt spid="47">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xEl>
                                              <p:pRg st="4" end="4"/>
                                            </p:txEl>
                                          </p:spTgt>
                                        </p:tgtEl>
                                        <p:attrNameLst>
                                          <p:attrName>style.visibility</p:attrName>
                                        </p:attrNameLst>
                                      </p:cBhvr>
                                      <p:to>
                                        <p:strVal val="visible"/>
                                      </p:to>
                                    </p:set>
                                    <p:animEffect transition="in" filter="fade">
                                      <p:cBhvr>
                                        <p:cTn id="42" dur="500"/>
                                        <p:tgtEl>
                                          <p:spTgt spid="47">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xEl>
                                              <p:pRg st="6" end="6"/>
                                            </p:txEl>
                                          </p:spTgt>
                                        </p:tgtEl>
                                        <p:attrNameLst>
                                          <p:attrName>style.visibility</p:attrName>
                                        </p:attrNameLst>
                                      </p:cBhvr>
                                      <p:to>
                                        <p:strVal val="visible"/>
                                      </p:to>
                                    </p:set>
                                    <p:animEffect transition="in" filter="fade">
                                      <p:cBhvr>
                                        <p:cTn id="45" dur="500"/>
                                        <p:tgtEl>
                                          <p:spTgt spid="47">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7">
                                            <p:txEl>
                                              <p:pRg st="7" end="7"/>
                                            </p:txEl>
                                          </p:spTgt>
                                        </p:tgtEl>
                                        <p:attrNameLst>
                                          <p:attrName>style.visibility</p:attrName>
                                        </p:attrNameLst>
                                      </p:cBhvr>
                                      <p:to>
                                        <p:strVal val="visible"/>
                                      </p:to>
                                    </p:set>
                                    <p:animEffect transition="in" filter="fade">
                                      <p:cBhvr>
                                        <p:cTn id="48"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Representation: Drawbacks</a:t>
            </a:r>
          </a:p>
        </p:txBody>
      </p:sp>
      <p:sp>
        <p:nvSpPr>
          <p:cNvPr id="3" name="Content Placeholder 2"/>
          <p:cNvSpPr>
            <a:spLocks noGrp="1"/>
          </p:cNvSpPr>
          <p:nvPr>
            <p:ph idx="1"/>
          </p:nvPr>
        </p:nvSpPr>
        <p:spPr/>
        <p:txBody>
          <a:bodyPr/>
          <a:lstStyle/>
          <a:p>
            <a:r>
              <a:rPr lang="en-US" dirty="0"/>
              <a:t>Joints independently estimated</a:t>
            </a:r>
          </a:p>
          <a:p>
            <a:endParaRPr lang="en-US" dirty="0"/>
          </a:p>
          <a:p>
            <a:r>
              <a:rPr lang="en-US" dirty="0"/>
              <a:t>Internal structure not exploited</a:t>
            </a:r>
          </a:p>
          <a:p>
            <a:endParaRPr lang="en-US" dirty="0"/>
          </a:p>
          <a:p>
            <a:r>
              <a:rPr lang="en-US" dirty="0"/>
              <a:t>Geometric constraint not satisfied</a:t>
            </a:r>
          </a:p>
          <a:p>
            <a:pPr lvl="1"/>
            <a:r>
              <a:rPr lang="en-US" dirty="0"/>
              <a:t>Bone length not constant</a:t>
            </a:r>
          </a:p>
          <a:p>
            <a:pPr lvl="1"/>
            <a:r>
              <a:rPr lang="en-US" dirty="0"/>
              <a:t>Joint angle may out of range</a:t>
            </a:r>
          </a:p>
          <a:p>
            <a:endParaRPr lang="en-US" dirty="0"/>
          </a:p>
          <a:p>
            <a:pPr lvl="1"/>
            <a:endParaRPr lang="en-US" dirty="0"/>
          </a:p>
          <a:p>
            <a:endParaRPr lang="en-US" dirty="0"/>
          </a:p>
        </p:txBody>
      </p:sp>
      <p:pic>
        <p:nvPicPr>
          <p:cNvPr id="24" name="Picture 23">
            <a:extLst>
              <a:ext uri="{FF2B5EF4-FFF2-40B4-BE49-F238E27FC236}">
                <a16:creationId xmlns:a16="http://schemas.microsoft.com/office/drawing/2014/main" id="{2D353871-F2C9-48F8-9A04-49FF138A8127}"/>
              </a:ext>
            </a:extLst>
          </p:cNvPr>
          <p:cNvPicPr>
            <a:picLocks noChangeAspect="1"/>
          </p:cNvPicPr>
          <p:nvPr/>
        </p:nvPicPr>
        <p:blipFill>
          <a:blip r:embed="rId3"/>
          <a:stretch>
            <a:fillRect/>
          </a:stretch>
        </p:blipFill>
        <p:spPr>
          <a:xfrm>
            <a:off x="8706525" y="1825625"/>
            <a:ext cx="1670281" cy="4279891"/>
          </a:xfrm>
          <a:prstGeom prst="rect">
            <a:avLst/>
          </a:prstGeom>
        </p:spPr>
      </p:pic>
    </p:spTree>
    <p:extLst>
      <p:ext uri="{BB962C8B-B14F-4D97-AF65-F5344CB8AC3E}">
        <p14:creationId xmlns:p14="http://schemas.microsoft.com/office/powerpoint/2010/main" val="2211433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Pose Estimation</a:t>
            </a:r>
          </a:p>
        </p:txBody>
      </p:sp>
      <p:sp>
        <p:nvSpPr>
          <p:cNvPr id="3" name="Content Placeholder 2"/>
          <p:cNvSpPr>
            <a:spLocks noGrp="1"/>
          </p:cNvSpPr>
          <p:nvPr>
            <p:ph idx="1"/>
          </p:nvPr>
        </p:nvSpPr>
        <p:spPr/>
        <p:txBody>
          <a:bodyPr>
            <a:normAutofit/>
          </a:bodyPr>
          <a:lstStyle/>
          <a:p>
            <a:r>
              <a:rPr lang="en-US" dirty="0"/>
              <a:t>Problem: localize key points of a person</a:t>
            </a:r>
          </a:p>
          <a:p>
            <a:endParaRPr lang="en-US" dirty="0"/>
          </a:p>
          <a:p>
            <a:r>
              <a:rPr lang="en-US" dirty="0"/>
              <a:t>Input: a single RGB image</a:t>
            </a:r>
          </a:p>
          <a:p>
            <a:endParaRPr lang="en-US" dirty="0"/>
          </a:p>
          <a:p>
            <a:r>
              <a:rPr lang="en-US" dirty="0"/>
              <a:t>Output: 2D or 3D key points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572" y="1391345"/>
            <a:ext cx="1493530" cy="149353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345" y="4599762"/>
            <a:ext cx="1947487" cy="1947487"/>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8234" y="4697007"/>
            <a:ext cx="1619253" cy="1619253"/>
          </a:xfrm>
          <a:prstGeom prst="rect">
            <a:avLst/>
          </a:prstGeom>
        </p:spPr>
      </p:pic>
      <p:sp>
        <p:nvSpPr>
          <p:cNvPr id="20" name="Arrow: Right 19"/>
          <p:cNvSpPr/>
          <p:nvPr/>
        </p:nvSpPr>
        <p:spPr>
          <a:xfrm rot="5400000">
            <a:off x="8617312" y="3250422"/>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8044906" y="3742655"/>
            <a:ext cx="1505196" cy="378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Pose Estimator</a:t>
            </a:r>
          </a:p>
        </p:txBody>
      </p:sp>
      <p:sp>
        <p:nvSpPr>
          <p:cNvPr id="24" name="TextBox 23"/>
          <p:cNvSpPr txBox="1"/>
          <p:nvPr/>
        </p:nvSpPr>
        <p:spPr>
          <a:xfrm>
            <a:off x="7545147" y="2904697"/>
            <a:ext cx="2775915" cy="338554"/>
          </a:xfrm>
          <a:prstGeom prst="rect">
            <a:avLst/>
          </a:prstGeom>
          <a:noFill/>
        </p:spPr>
        <p:txBody>
          <a:bodyPr wrap="square" rtlCol="0">
            <a:spAutoFit/>
          </a:bodyPr>
          <a:lstStyle/>
          <a:p>
            <a:r>
              <a:rPr lang="en-US" altLang="zh-CN" sz="1600" dirty="0"/>
              <a:t>RGB Image (person centered)</a:t>
            </a:r>
            <a:endParaRPr lang="en-US" sz="1600" dirty="0"/>
          </a:p>
        </p:txBody>
      </p:sp>
      <p:sp>
        <p:nvSpPr>
          <p:cNvPr id="25" name="TextBox 24"/>
          <p:cNvSpPr txBox="1"/>
          <p:nvPr/>
        </p:nvSpPr>
        <p:spPr>
          <a:xfrm>
            <a:off x="7165150" y="6375381"/>
            <a:ext cx="1360067" cy="338554"/>
          </a:xfrm>
          <a:prstGeom prst="rect">
            <a:avLst/>
          </a:prstGeom>
          <a:noFill/>
        </p:spPr>
        <p:txBody>
          <a:bodyPr wrap="square" rtlCol="0">
            <a:spAutoFit/>
          </a:bodyPr>
          <a:lstStyle/>
          <a:p>
            <a:r>
              <a:rPr lang="en-US" altLang="zh-CN" sz="1600" dirty="0"/>
              <a:t>2D Key Points</a:t>
            </a:r>
            <a:endParaRPr lang="en-US" sz="1600" dirty="0"/>
          </a:p>
        </p:txBody>
      </p:sp>
      <p:sp>
        <p:nvSpPr>
          <p:cNvPr id="16" name="Arrow: Right 15"/>
          <p:cNvSpPr/>
          <p:nvPr/>
        </p:nvSpPr>
        <p:spPr>
          <a:xfrm rot="8227119">
            <a:off x="7982164" y="4203542"/>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p:cNvSpPr/>
          <p:nvPr/>
        </p:nvSpPr>
        <p:spPr>
          <a:xfrm rot="2211118">
            <a:off x="9178924" y="4184570"/>
            <a:ext cx="438256" cy="40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310411" y="6372800"/>
            <a:ext cx="1641053" cy="338554"/>
          </a:xfrm>
          <a:prstGeom prst="rect">
            <a:avLst/>
          </a:prstGeom>
          <a:noFill/>
        </p:spPr>
        <p:txBody>
          <a:bodyPr wrap="square" rtlCol="0">
            <a:spAutoFit/>
          </a:bodyPr>
          <a:lstStyle/>
          <a:p>
            <a:r>
              <a:rPr lang="en-US" altLang="zh-CN" sz="1600" dirty="0"/>
              <a:t>3D Key Points</a:t>
            </a:r>
            <a:endParaRPr lang="en-US" sz="1600" dirty="0"/>
          </a:p>
        </p:txBody>
      </p:sp>
    </p:spTree>
    <p:extLst>
      <p:ext uri="{BB962C8B-B14F-4D97-AF65-F5344CB8AC3E}">
        <p14:creationId xmlns:p14="http://schemas.microsoft.com/office/powerpoint/2010/main" val="63108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5" grpId="0"/>
      <p:bldP spid="16" grpId="0" animBg="1"/>
      <p:bldP spid="17"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1563004-F156-43A8-AB6C-A72656509BA1}"/>
              </a:ext>
            </a:extLst>
          </p:cNvPr>
          <p:cNvPicPr>
            <a:picLocks noChangeAspect="1"/>
          </p:cNvPicPr>
          <p:nvPr/>
        </p:nvPicPr>
        <p:blipFill>
          <a:blip r:embed="rId3"/>
          <a:stretch>
            <a:fillRect/>
          </a:stretch>
        </p:blipFill>
        <p:spPr>
          <a:xfrm>
            <a:off x="8706525" y="1821194"/>
            <a:ext cx="1673739" cy="4288752"/>
          </a:xfrm>
          <a:prstGeom prst="rect">
            <a:avLst/>
          </a:prstGeom>
        </p:spPr>
      </p:pic>
      <p:graphicFrame>
        <p:nvGraphicFramePr>
          <p:cNvPr id="10" name="Table 9">
            <a:extLst>
              <a:ext uri="{FF2B5EF4-FFF2-40B4-BE49-F238E27FC236}">
                <a16:creationId xmlns:a16="http://schemas.microsoft.com/office/drawing/2014/main" id="{CEEAA220-FC2C-4116-AA74-12CE43058770}"/>
              </a:ext>
            </a:extLst>
          </p:cNvPr>
          <p:cNvGraphicFramePr>
            <a:graphicFrameLocks noGrp="1"/>
          </p:cNvGraphicFramePr>
          <p:nvPr>
            <p:extLst>
              <p:ext uri="{D42A27DB-BD31-4B8C-83A1-F6EECF244321}">
                <p14:modId xmlns:p14="http://schemas.microsoft.com/office/powerpoint/2010/main" val="7021820"/>
              </p:ext>
            </p:extLst>
          </p:nvPr>
        </p:nvGraphicFramePr>
        <p:xfrm>
          <a:off x="7250758" y="2747801"/>
          <a:ext cx="4865438" cy="2809240"/>
        </p:xfrm>
        <a:graphic>
          <a:graphicData uri="http://schemas.openxmlformats.org/drawingml/2006/table">
            <a:tbl>
              <a:tblPr firstRow="1" bandRow="1">
                <a:tableStyleId>{5940675A-B579-460E-94D1-54222C63F5DA}</a:tableStyleId>
              </a:tblPr>
              <a:tblGrid>
                <a:gridCol w="1250985">
                  <a:extLst>
                    <a:ext uri="{9D8B030D-6E8A-4147-A177-3AD203B41FA5}">
                      <a16:colId xmlns:a16="http://schemas.microsoft.com/office/drawing/2014/main" val="803235569"/>
                    </a:ext>
                  </a:extLst>
                </a:gridCol>
                <a:gridCol w="1719943">
                  <a:extLst>
                    <a:ext uri="{9D8B030D-6E8A-4147-A177-3AD203B41FA5}">
                      <a16:colId xmlns:a16="http://schemas.microsoft.com/office/drawing/2014/main" val="1239830492"/>
                    </a:ext>
                  </a:extLst>
                </a:gridCol>
                <a:gridCol w="1894510">
                  <a:extLst>
                    <a:ext uri="{9D8B030D-6E8A-4147-A177-3AD203B41FA5}">
                      <a16:colId xmlns:a16="http://schemas.microsoft.com/office/drawing/2014/main" val="3254094682"/>
                    </a:ext>
                  </a:extLst>
                </a:gridCol>
              </a:tblGrid>
              <a:tr h="370840">
                <a:tc>
                  <a:txBody>
                    <a:bodyPr/>
                    <a:lstStyle/>
                    <a:p>
                      <a:r>
                        <a:rPr lang="en-US" sz="1700" dirty="0"/>
                        <a:t>Name</a:t>
                      </a:r>
                    </a:p>
                  </a:txBody>
                  <a:tcPr/>
                </a:tc>
                <a:tc>
                  <a:txBody>
                    <a:bodyPr/>
                    <a:lstStyle/>
                    <a:p>
                      <a:r>
                        <a:rPr lang="en-US" sz="1700" dirty="0"/>
                        <a:t>Type</a:t>
                      </a:r>
                    </a:p>
                  </a:txBody>
                  <a:tcPr/>
                </a:tc>
                <a:tc>
                  <a:txBody>
                    <a:bodyPr/>
                    <a:lstStyle/>
                    <a:p>
                      <a:r>
                        <a:rPr lang="en-US" sz="1700" dirty="0"/>
                        <a:t>Definition</a:t>
                      </a:r>
                    </a:p>
                  </a:txBody>
                  <a:tcPr/>
                </a:tc>
                <a:extLst>
                  <a:ext uri="{0D108BD9-81ED-4DB2-BD59-A6C34878D82A}">
                    <a16:rowId xmlns:a16="http://schemas.microsoft.com/office/drawing/2014/main" val="1753562708"/>
                  </a:ext>
                </a:extLst>
              </a:tr>
              <a:tr h="370840">
                <a:tc>
                  <a:txBody>
                    <a:bodyPr/>
                    <a:lstStyle/>
                    <a:p>
                      <a:r>
                        <a:rPr lang="en-US" sz="1700" dirty="0"/>
                        <a:t>Joint Error</a:t>
                      </a:r>
                    </a:p>
                  </a:txBody>
                  <a:tcPr/>
                </a:tc>
                <a:tc>
                  <a:txBody>
                    <a:bodyPr/>
                    <a:lstStyle/>
                    <a:p>
                      <a:r>
                        <a:rPr lang="en-US" sz="1700" dirty="0">
                          <a:solidFill>
                            <a:schemeClr val="tx1"/>
                          </a:solidFill>
                        </a:rPr>
                        <a:t>Absolute location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rPr>
                        <a:t>Mean per joint position error.</a:t>
                      </a:r>
                    </a:p>
                  </a:txBody>
                  <a:tcPr/>
                </a:tc>
                <a:extLst>
                  <a:ext uri="{0D108BD9-81ED-4DB2-BD59-A6C34878D82A}">
                    <a16:rowId xmlns:a16="http://schemas.microsoft.com/office/drawing/2014/main" val="2193201123"/>
                  </a:ext>
                </a:extLst>
              </a:tr>
              <a:tr h="370840">
                <a:tc>
                  <a:txBody>
                    <a:bodyPr/>
                    <a:lstStyle/>
                    <a:p>
                      <a:r>
                        <a:rPr lang="en-US" sz="1700" dirty="0"/>
                        <a:t>Bone Error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Relative location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Mean per bone position error.</a:t>
                      </a:r>
                    </a:p>
                  </a:txBody>
                  <a:tcPr/>
                </a:tc>
                <a:extLst>
                  <a:ext uri="{0D108BD9-81ED-4DB2-BD59-A6C34878D82A}">
                    <a16:rowId xmlns:a16="http://schemas.microsoft.com/office/drawing/2014/main" val="1260170197"/>
                  </a:ext>
                </a:extLst>
              </a:tr>
              <a:tr h="370840">
                <a:tc>
                  <a:txBody>
                    <a:bodyPr/>
                    <a:lstStyle/>
                    <a:p>
                      <a:r>
                        <a:rPr lang="en-US" sz="1700" dirty="0"/>
                        <a:t>Bone </a:t>
                      </a:r>
                      <a:r>
                        <a:rPr lang="en-US" sz="1700" dirty="0" err="1"/>
                        <a:t>Std</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Physical validity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Bone length standard deviation.</a:t>
                      </a:r>
                    </a:p>
                  </a:txBody>
                  <a:tcPr/>
                </a:tc>
                <a:extLst>
                  <a:ext uri="{0D108BD9-81ED-4DB2-BD59-A6C34878D82A}">
                    <a16:rowId xmlns:a16="http://schemas.microsoft.com/office/drawing/2014/main" val="3261753092"/>
                  </a:ext>
                </a:extLst>
              </a:tr>
              <a:tr h="370840">
                <a:tc>
                  <a:txBody>
                    <a:bodyPr/>
                    <a:lstStyle/>
                    <a:p>
                      <a:r>
                        <a:rPr lang="en-US" sz="1700" dirty="0"/>
                        <a:t>Illegal Angle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Physical validity</a:t>
                      </a:r>
                      <a:endParaRPr lang="en-US" sz="17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Percentage of illegal joint angle.</a:t>
                      </a:r>
                    </a:p>
                  </a:txBody>
                  <a:tcPr/>
                </a:tc>
                <a:extLst>
                  <a:ext uri="{0D108BD9-81ED-4DB2-BD59-A6C34878D82A}">
                    <a16:rowId xmlns:a16="http://schemas.microsoft.com/office/drawing/2014/main" val="3587679718"/>
                  </a:ext>
                </a:extLst>
              </a:tr>
            </a:tbl>
          </a:graphicData>
        </a:graphic>
      </p:graphicFrame>
      <p:sp>
        <p:nvSpPr>
          <p:cNvPr id="9" name="TextBox 8"/>
          <p:cNvSpPr txBox="1"/>
          <p:nvPr/>
        </p:nvSpPr>
        <p:spPr>
          <a:xfrm>
            <a:off x="7783751" y="6176963"/>
            <a:ext cx="3994149" cy="584775"/>
          </a:xfrm>
          <a:prstGeom prst="rect">
            <a:avLst/>
          </a:prstGeom>
          <a:noFill/>
        </p:spPr>
        <p:txBody>
          <a:bodyPr wrap="square" rtlCol="0">
            <a:spAutoFit/>
          </a:bodyPr>
          <a:lstStyle/>
          <a:p>
            <a:r>
              <a:rPr lang="en-US" sz="1600" dirty="0">
                <a:solidFill>
                  <a:srgbClr val="FF0000"/>
                </a:solidFill>
              </a:rPr>
              <a:t>Standard deviation</a:t>
            </a:r>
            <a:r>
              <a:rPr lang="en-US" sz="1600" dirty="0"/>
              <a:t> of </a:t>
            </a:r>
            <a:r>
              <a:rPr lang="en-US" sz="1600" dirty="0">
                <a:solidFill>
                  <a:srgbClr val="0000CC"/>
                </a:solidFill>
              </a:rPr>
              <a:t>bones</a:t>
            </a:r>
            <a:r>
              <a:rPr lang="en-US" sz="1600" dirty="0"/>
              <a:t> and </a:t>
            </a:r>
            <a:r>
              <a:rPr lang="en-US" sz="1600" dirty="0">
                <a:solidFill>
                  <a:srgbClr val="FF00FF"/>
                </a:solidFill>
              </a:rPr>
              <a:t>joints</a:t>
            </a:r>
            <a:r>
              <a:rPr lang="en-US" sz="1600" dirty="0"/>
              <a:t> for the 3D Human3.6M dataset and 2D MPII dataset</a:t>
            </a:r>
          </a:p>
        </p:txBody>
      </p:sp>
      <p:pic>
        <p:nvPicPr>
          <p:cNvPr id="7" name="Picture 6"/>
          <p:cNvPicPr>
            <a:picLocks noChangeAspect="1"/>
          </p:cNvPicPr>
          <p:nvPr/>
        </p:nvPicPr>
        <p:blipFill>
          <a:blip r:embed="rId4"/>
          <a:stretch>
            <a:fillRect/>
          </a:stretch>
        </p:blipFill>
        <p:spPr>
          <a:xfrm>
            <a:off x="7904093" y="1587338"/>
            <a:ext cx="3449707" cy="2173557"/>
          </a:xfrm>
          <a:prstGeom prst="rect">
            <a:avLst/>
          </a:prstGeom>
        </p:spPr>
      </p:pic>
      <p:pic>
        <p:nvPicPr>
          <p:cNvPr id="8" name="Picture 7"/>
          <p:cNvPicPr>
            <a:picLocks noChangeAspect="1"/>
          </p:cNvPicPr>
          <p:nvPr/>
        </p:nvPicPr>
        <p:blipFill>
          <a:blip r:embed="rId5"/>
          <a:stretch>
            <a:fillRect/>
          </a:stretch>
        </p:blipFill>
        <p:spPr>
          <a:xfrm>
            <a:off x="7980293" y="3862388"/>
            <a:ext cx="3358847" cy="2157367"/>
          </a:xfrm>
          <a:prstGeom prst="rect">
            <a:avLst/>
          </a:prstGeom>
        </p:spPr>
      </p:pic>
      <p:sp>
        <p:nvSpPr>
          <p:cNvPr id="2" name="Title 1"/>
          <p:cNvSpPr>
            <a:spLocks noGrp="1"/>
          </p:cNvSpPr>
          <p:nvPr>
            <p:ph type="title"/>
          </p:nvPr>
        </p:nvSpPr>
        <p:spPr/>
        <p:txBody>
          <a:bodyPr/>
          <a:lstStyle/>
          <a:p>
            <a:r>
              <a:rPr lang="en-US" dirty="0"/>
              <a:t>Bone Representation: Advantages</a:t>
            </a:r>
          </a:p>
        </p:txBody>
      </p:sp>
      <p:sp>
        <p:nvSpPr>
          <p:cNvPr id="3" name="Content Placeholder 2"/>
          <p:cNvSpPr>
            <a:spLocks noGrp="1"/>
          </p:cNvSpPr>
          <p:nvPr>
            <p:ph idx="1"/>
          </p:nvPr>
        </p:nvSpPr>
        <p:spPr>
          <a:xfrm>
            <a:off x="838200" y="1825625"/>
            <a:ext cx="6561440" cy="4841182"/>
          </a:xfrm>
        </p:spPr>
        <p:txBody>
          <a:bodyPr>
            <a:normAutofit/>
          </a:bodyPr>
          <a:lstStyle/>
          <a:p>
            <a:r>
              <a:rPr lang="en-US" dirty="0"/>
              <a:t>Joints are connected in a </a:t>
            </a:r>
            <a:r>
              <a:rPr lang="en-US" dirty="0">
                <a:solidFill>
                  <a:srgbClr val="FF0000"/>
                </a:solidFill>
              </a:rPr>
              <a:t>tree structure</a:t>
            </a:r>
            <a:endParaRPr lang="en-US" dirty="0"/>
          </a:p>
          <a:p>
            <a:endParaRPr lang="en-US" dirty="0"/>
          </a:p>
          <a:p>
            <a:r>
              <a:rPr lang="en-US" dirty="0"/>
              <a:t>Bones are </a:t>
            </a:r>
            <a:r>
              <a:rPr lang="en-US" dirty="0">
                <a:solidFill>
                  <a:srgbClr val="FF0000"/>
                </a:solidFill>
              </a:rPr>
              <a:t>primitive</a:t>
            </a:r>
            <a:r>
              <a:rPr lang="en-US" dirty="0"/>
              <a:t> units and </a:t>
            </a:r>
            <a:r>
              <a:rPr lang="en-US" dirty="0">
                <a:solidFill>
                  <a:srgbClr val="FF0000"/>
                </a:solidFill>
              </a:rPr>
              <a:t>local</a:t>
            </a:r>
            <a:endParaRPr lang="en-US" dirty="0"/>
          </a:p>
          <a:p>
            <a:endParaRPr lang="en-US" dirty="0"/>
          </a:p>
          <a:p>
            <a:pPr marL="365760"/>
            <a:r>
              <a:rPr lang="en-US" sz="2400" dirty="0"/>
              <a:t>Significantly </a:t>
            </a:r>
            <a:r>
              <a:rPr lang="en-US" sz="2400" dirty="0">
                <a:solidFill>
                  <a:srgbClr val="FF0000"/>
                </a:solidFill>
              </a:rPr>
              <a:t>smaller variance</a:t>
            </a:r>
            <a:r>
              <a:rPr lang="en-US" sz="2400" dirty="0"/>
              <a:t> in targets</a:t>
            </a:r>
          </a:p>
          <a:p>
            <a:pPr marL="365760"/>
            <a:endParaRPr lang="en-US" sz="2400" dirty="0"/>
          </a:p>
          <a:p>
            <a:pPr marL="365760"/>
            <a:r>
              <a:rPr lang="en-US" sz="2400" dirty="0">
                <a:solidFill>
                  <a:srgbClr val="FF0000"/>
                </a:solidFill>
              </a:rPr>
              <a:t>Application</a:t>
            </a:r>
            <a:r>
              <a:rPr lang="en-US" sz="2400" dirty="0"/>
              <a:t> convenience: local motion is enough</a:t>
            </a:r>
          </a:p>
          <a:p>
            <a:pPr marL="365760"/>
            <a:endParaRPr lang="en-US" sz="2400" dirty="0"/>
          </a:p>
          <a:p>
            <a:pPr marL="365760"/>
            <a:r>
              <a:rPr lang="en-US" sz="2400" dirty="0">
                <a:solidFill>
                  <a:srgbClr val="FF0000"/>
                </a:solidFill>
              </a:rPr>
              <a:t>Geometric constraint</a:t>
            </a:r>
            <a:r>
              <a:rPr lang="en-US" sz="2400" dirty="0"/>
              <a:t> better satisfied </a:t>
            </a:r>
          </a:p>
          <a:p>
            <a:pPr marL="365760" indent="0">
              <a:buNone/>
            </a:pPr>
            <a:r>
              <a:rPr lang="en-US" sz="2400" dirty="0"/>
              <a:t>      (New evaluation </a:t>
            </a:r>
            <a:r>
              <a:rPr lang="en-US" altLang="zh-CN" sz="2400" dirty="0"/>
              <a:t>m</a:t>
            </a:r>
            <a:r>
              <a:rPr lang="en-US" sz="2400" dirty="0"/>
              <a:t>etrics) </a:t>
            </a:r>
          </a:p>
        </p:txBody>
      </p:sp>
      <p:pic>
        <p:nvPicPr>
          <p:cNvPr id="11" name="Picture 10"/>
          <p:cNvPicPr>
            <a:picLocks noChangeAspect="1"/>
          </p:cNvPicPr>
          <p:nvPr/>
        </p:nvPicPr>
        <p:blipFill>
          <a:blip r:embed="rId6"/>
          <a:stretch>
            <a:fillRect/>
          </a:stretch>
        </p:blipFill>
        <p:spPr>
          <a:xfrm>
            <a:off x="8943458" y="1884894"/>
            <a:ext cx="1342412" cy="3821465"/>
          </a:xfrm>
          <a:prstGeom prst="rect">
            <a:avLst/>
          </a:prstGeom>
        </p:spPr>
      </p:pic>
      <p:sp>
        <p:nvSpPr>
          <p:cNvPr id="14" name="TextBox 13"/>
          <p:cNvSpPr txBox="1"/>
          <p:nvPr/>
        </p:nvSpPr>
        <p:spPr>
          <a:xfrm>
            <a:off x="8851115" y="5807852"/>
            <a:ext cx="1613691" cy="338554"/>
          </a:xfrm>
          <a:prstGeom prst="rect">
            <a:avLst/>
          </a:prstGeom>
          <a:noFill/>
        </p:spPr>
        <p:txBody>
          <a:bodyPr wrap="square" rtlCol="0">
            <a:spAutoFit/>
          </a:bodyPr>
          <a:lstStyle/>
          <a:p>
            <a:r>
              <a:rPr lang="en-US" altLang="zh-CN" sz="1600" dirty="0"/>
              <a:t>Gesture: Pointing</a:t>
            </a:r>
            <a:endParaRPr lang="en-US" sz="1600" dirty="0"/>
          </a:p>
        </p:txBody>
      </p:sp>
      <p:cxnSp>
        <p:nvCxnSpPr>
          <p:cNvPr id="17" name="Straight Arrow Connector 16"/>
          <p:cNvCxnSpPr>
            <a:cxnSpLocks/>
          </p:cNvCxnSpPr>
          <p:nvPr/>
        </p:nvCxnSpPr>
        <p:spPr>
          <a:xfrm flipH="1" flipV="1">
            <a:off x="9163336" y="2032004"/>
            <a:ext cx="495949" cy="4381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684488" y="6126787"/>
            <a:ext cx="2000544" cy="338554"/>
          </a:xfrm>
          <a:prstGeom prst="rect">
            <a:avLst/>
          </a:prstGeom>
          <a:noFill/>
        </p:spPr>
        <p:txBody>
          <a:bodyPr wrap="square" rtlCol="0">
            <a:spAutoFit/>
          </a:bodyPr>
          <a:lstStyle/>
          <a:p>
            <a:r>
              <a:rPr lang="en-US" sz="1600" dirty="0"/>
              <a:t>Direction of forearm</a:t>
            </a:r>
          </a:p>
        </p:txBody>
      </p:sp>
      <p:cxnSp>
        <p:nvCxnSpPr>
          <p:cNvPr id="6" name="Straight Connector 5">
            <a:extLst>
              <a:ext uri="{FF2B5EF4-FFF2-40B4-BE49-F238E27FC236}">
                <a16:creationId xmlns:a16="http://schemas.microsoft.com/office/drawing/2014/main" id="{F8E22138-2BB8-4C75-9BD3-1A6321EBAB41}"/>
              </a:ext>
            </a:extLst>
          </p:cNvPr>
          <p:cNvCxnSpPr/>
          <p:nvPr/>
        </p:nvCxnSpPr>
        <p:spPr>
          <a:xfrm>
            <a:off x="7244448" y="4263186"/>
            <a:ext cx="48686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012BD7-506D-4D1B-8B8F-55416287C80A}"/>
              </a:ext>
            </a:extLst>
          </p:cNvPr>
          <p:cNvCxnSpPr/>
          <p:nvPr/>
        </p:nvCxnSpPr>
        <p:spPr>
          <a:xfrm>
            <a:off x="7245084" y="4881672"/>
            <a:ext cx="48686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251C7BE-B870-477A-B98F-55066D26899E}"/>
              </a:ext>
            </a:extLst>
          </p:cNvPr>
          <p:cNvCxnSpPr/>
          <p:nvPr/>
        </p:nvCxnSpPr>
        <p:spPr>
          <a:xfrm>
            <a:off x="7244448" y="5494076"/>
            <a:ext cx="48686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60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xit" presetSubtype="0" fill="hold" nodeType="withEffect">
                                  <p:stCondLst>
                                    <p:cond delay="0"/>
                                  </p:stCondLst>
                                  <p:childTnLst>
                                    <p:animEffect transition="out" filter="fade">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24">
                                            <p:txEl>
                                              <p:pRg st="0" end="0"/>
                                            </p:txEl>
                                          </p:spTgt>
                                        </p:tgtEl>
                                        <p:attrNameLst>
                                          <p:attrName>style.visibility</p:attrName>
                                        </p:attrNameLst>
                                      </p:cBhvr>
                                      <p:to>
                                        <p:strVal val="visible"/>
                                      </p:to>
                                    </p:set>
                                    <p:animEffect transition="in" filter="fade">
                                      <p:cBhvr>
                                        <p:cTn id="55" dur="500"/>
                                        <p:tgtEl>
                                          <p:spTgt spid="24">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24">
                                            <p:txEl>
                                              <p:pRg st="0" end="0"/>
                                            </p:txEl>
                                          </p:spTgt>
                                        </p:tgtEl>
                                      </p:cBhvr>
                                    </p:animEffect>
                                    <p:set>
                                      <p:cBhvr>
                                        <p:cTn id="69" dur="1" fill="hold">
                                          <p:stCondLst>
                                            <p:cond delay="499"/>
                                          </p:stCondLst>
                                        </p:cTn>
                                        <p:tgtEl>
                                          <p:spTgt spid="24">
                                            <p:txEl>
                                              <p:pRg st="0" end="0"/>
                                            </p:txEl>
                                          </p:spTgt>
                                        </p:tgtEl>
                                        <p:attrNameLst>
                                          <p:attrName>style.visibility</p:attrName>
                                        </p:attrNameLst>
                                      </p:cBhvr>
                                      <p:to>
                                        <p:strVal val="hidden"/>
                                      </p:to>
                                    </p:set>
                                  </p:childTnLst>
                                </p:cTn>
                              </p:par>
                              <p:par>
                                <p:cTn id="70" presetID="10" presetClass="entr" presetSubtype="0" fill="hold" nodeType="with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fade">
                                      <p:cBhvr>
                                        <p:cTn id="72" dur="500"/>
                                        <p:tgtEl>
                                          <p:spTgt spid="3">
                                            <p:txEl>
                                              <p:pRg st="8" end="8"/>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3">
                                            <p:txEl>
                                              <p:pRg st="9" end="9"/>
                                            </p:txEl>
                                          </p:spTgt>
                                        </p:tgtEl>
                                        <p:attrNameLst>
                                          <p:attrName>style.visibility</p:attrName>
                                        </p:attrNameLst>
                                      </p:cBhvr>
                                      <p:to>
                                        <p:strVal val="visible"/>
                                      </p:to>
                                    </p:set>
                                    <p:animEffect transition="in" filter="fade">
                                      <p:cBhvr>
                                        <p:cTn id="75" dur="500"/>
                                        <p:tgtEl>
                                          <p:spTgt spid="3">
                                            <p:txEl>
                                              <p:pRg st="9" end="9"/>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500"/>
                                        <p:tgtEl>
                                          <p:spTgt spid="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4" grpId="0"/>
      <p:bldP spid="14" grpId="1"/>
      <p:bldP spid="24"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ABC8-77E4-4595-83F4-626A6F5AB569}"/>
              </a:ext>
            </a:extLst>
          </p:cNvPr>
          <p:cNvSpPr>
            <a:spLocks noGrp="1"/>
          </p:cNvSpPr>
          <p:nvPr>
            <p:ph type="title"/>
          </p:nvPr>
        </p:nvSpPr>
        <p:spPr/>
        <p:txBody>
          <a:bodyPr/>
          <a:lstStyle/>
          <a:p>
            <a:r>
              <a:rPr lang="en-US" dirty="0"/>
              <a:t>Use Bone Loss Only: Drawback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6997C1-2FB4-4D70-B9D9-F5EB0C59422C}"/>
                  </a:ext>
                </a:extLst>
              </p:cNvPr>
              <p:cNvSpPr>
                <a:spLocks noGrp="1"/>
              </p:cNvSpPr>
              <p:nvPr>
                <p:ph idx="1"/>
              </p:nvPr>
            </p:nvSpPr>
            <p:spPr>
              <a:xfrm>
                <a:off x="838200" y="1825625"/>
                <a:ext cx="8073185" cy="4909912"/>
              </a:xfrm>
            </p:spPr>
            <p:txBody>
              <a:bodyPr>
                <a:normAutofit fontScale="85000" lnSpcReduction="20000"/>
              </a:bodyPr>
              <a:lstStyle/>
              <a:p>
                <a:r>
                  <a:rPr lang="en-US" dirty="0"/>
                  <a:t>Joint location of </a:t>
                </a:r>
                <a14:m>
                  <m:oMath xmlns:m="http://schemas.openxmlformats.org/officeDocument/2006/math">
                    <m:r>
                      <a:rPr lang="en-US" b="0" i="1" smtClean="0">
                        <a:latin typeface="Cambria Math" panose="02040503050406030204" pitchFamily="18" charset="0"/>
                      </a:rPr>
                      <m:t>𝑎𝑛𝑘𝑙𝑒</m:t>
                    </m:r>
                  </m:oMath>
                </a14:m>
                <a:r>
                  <a:rPr lang="en-US" dirty="0"/>
                  <a:t> is a summation of thigh and shin: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rPr>
                            <m:t>2,0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,0</m:t>
                          </m:r>
                        </m:sub>
                      </m:sSub>
                    </m:oMath>
                  </m:oMathPara>
                </a14:m>
                <a:endParaRPr lang="en-US" dirty="0"/>
              </a:p>
              <a:p>
                <a:pPr marL="0" indent="0">
                  <a:buNone/>
                </a:pPr>
                <a:endParaRPr lang="en-US" dirty="0"/>
              </a:p>
              <a:p>
                <a:pPr marL="0" indent="0">
                  <a:buNone/>
                </a:pPr>
                <a:endParaRPr lang="en-US" dirty="0"/>
              </a:p>
              <a:p>
                <a:r>
                  <a:rPr lang="en-US" dirty="0"/>
                  <a:t>Joint error of </a:t>
                </a:r>
                <a14:m>
                  <m:oMath xmlns:m="http://schemas.openxmlformats.org/officeDocument/2006/math">
                    <m:r>
                      <a:rPr lang="en-US" b="0" i="1" smtClean="0">
                        <a:latin typeface="Cambria Math" panose="02040503050406030204" pitchFamily="18" charset="0"/>
                      </a:rPr>
                      <m:t>𝑎𝑛𝑘𝑙𝑒</m:t>
                    </m:r>
                    <m:r>
                      <a:rPr lang="en-US" i="1">
                        <a:latin typeface="Cambria Math" panose="02040503050406030204" pitchFamily="18" charset="0"/>
                      </a:rPr>
                      <m:t> </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2,0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2,0</m:t>
                            </m:r>
                          </m:sub>
                          <m:sup>
                            <m:r>
                              <a:rPr lang="en-US" i="1">
                                <a:latin typeface="Cambria Math" panose="02040503050406030204" pitchFamily="18" charset="0"/>
                              </a:rPr>
                              <m:t>𝑔𝑡</m:t>
                            </m:r>
                          </m:sup>
                        </m:sSubSup>
                        <m:r>
                          <a:rPr lang="en-US" dirty="0">
                            <a:latin typeface="Cambria Math" panose="02040503050406030204" pitchFamily="18" charset="0"/>
                          </a:rPr>
                          <m:t>||</m:t>
                        </m:r>
                      </m:e>
                      <m:sub>
                        <m:r>
                          <a:rPr lang="en-US" b="0" i="1" dirty="0" smtClean="0">
                            <a:latin typeface="Cambria Math" panose="02040503050406030204" pitchFamily="18" charset="0"/>
                          </a:rPr>
                          <m:t>2</m:t>
                        </m:r>
                      </m:sub>
                    </m:sSub>
                  </m:oMath>
                </a14:m>
                <a:endParaRPr lang="en-US" i="1" dirty="0">
                  <a:latin typeface="Cambria Math" panose="02040503050406030204" pitchFamily="18" charset="0"/>
                </a:endParaRPr>
              </a:p>
              <a:p>
                <a:pPr marL="0" indent="0">
                  <a:buNone/>
                </a:pPr>
                <a:r>
                  <a:rPr lang="en-US" b="0" dirty="0"/>
                  <a:t>                                  </a:t>
                </a:r>
                <a14:m>
                  <m:oMath xmlns:m="http://schemas.openxmlformats.org/officeDocument/2006/math">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dirty="0">
                            <a:latin typeface="Cambria Math" panose="02040503050406030204" pitchFamily="18" charset="0"/>
                          </a:rPr>
                          <m:t>||</m:t>
                        </m:r>
                        <m:r>
                          <a:rPr lang="en-US" b="0" i="0"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rPr>
                              <m:t>,0</m:t>
                            </m:r>
                          </m:sub>
                        </m:sSub>
                        <m:r>
                          <a:rPr lang="en-US" b="0" i="0" dirty="0"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2,1</m:t>
                            </m:r>
                          </m:sub>
                          <m:sup>
                            <m:r>
                              <a:rPr lang="en-US" i="1">
                                <a:latin typeface="Cambria Math" panose="02040503050406030204" pitchFamily="18" charset="0"/>
                              </a:rPr>
                              <m:t>𝑔𝑡</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,0</m:t>
                            </m:r>
                          </m:sub>
                          <m:sup>
                            <m:r>
                              <a:rPr lang="en-US" i="1">
                                <a:latin typeface="Cambria Math" panose="02040503050406030204" pitchFamily="18" charset="0"/>
                              </a:rPr>
                              <m:t>𝑔𝑡</m:t>
                            </m:r>
                          </m:sup>
                        </m:sSubSup>
                        <m:r>
                          <a:rPr lang="en-US" b="0" i="1" smtClean="0">
                            <a:latin typeface="Cambria Math" panose="02040503050406030204" pitchFamily="18" charset="0"/>
                          </a:rPr>
                          <m:t>)</m:t>
                        </m:r>
                        <m:r>
                          <a:rPr lang="en-US" i="1" smtClean="0">
                            <a:latin typeface="Cambria Math" panose="02040503050406030204" pitchFamily="18" charset="0"/>
                          </a:rPr>
                          <m:t> </m:t>
                        </m:r>
                        <m:r>
                          <a:rPr lang="en-US" dirty="0">
                            <a:latin typeface="Cambria Math" panose="02040503050406030204" pitchFamily="18" charset="0"/>
                          </a:rPr>
                          <m:t>||</m:t>
                        </m:r>
                      </m:e>
                      <m:sub>
                        <m:r>
                          <a:rPr lang="en-US" i="1" dirty="0">
                            <a:latin typeface="Cambria Math" panose="02040503050406030204" pitchFamily="18" charset="0"/>
                          </a:rPr>
                          <m:t>2</m:t>
                        </m:r>
                      </m:sub>
                    </m:sSub>
                  </m:oMath>
                </a14:m>
                <a:endParaRPr lang="en-US" dirty="0"/>
              </a:p>
              <a:p>
                <a:pPr marL="0" indent="0" algn="just">
                  <a:buNone/>
                </a:pPr>
                <a:r>
                  <a:rPr lang="en-US" dirty="0"/>
                  <a:t>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dirty="0">
                            <a:latin typeface="Cambria Math" panose="02040503050406030204" pitchFamily="18" charset="0"/>
                          </a:rPr>
                          <m:t>||</m:t>
                        </m:r>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2,1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2,1</m:t>
                                </m:r>
                              </m:sub>
                              <m:sup>
                                <m:r>
                                  <a:rPr lang="en-US" i="1">
                                    <a:latin typeface="Cambria Math" panose="02040503050406030204" pitchFamily="18" charset="0"/>
                                  </a:rPr>
                                  <m:t>𝑔𝑡</m:t>
                                </m:r>
                              </m:sup>
                            </m:sSubSup>
                          </m:e>
                        </m:d>
                        <m:r>
                          <a:rPr lang="en-US" b="0" i="1" dirty="0"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rPr>
                              <m:t>,0</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,0</m:t>
                            </m:r>
                          </m:sub>
                          <m:sup>
                            <m:r>
                              <a:rPr lang="en-US" i="1">
                                <a:latin typeface="Cambria Math" panose="02040503050406030204" pitchFamily="18" charset="0"/>
                              </a:rPr>
                              <m:t>𝑔𝑡</m:t>
                            </m:r>
                          </m:sup>
                        </m:sSubSup>
                        <m:r>
                          <a:rPr lang="en-US" i="1">
                            <a:latin typeface="Cambria Math" panose="02040503050406030204" pitchFamily="18" charset="0"/>
                          </a:rPr>
                          <m:t>) </m:t>
                        </m:r>
                        <m:r>
                          <a:rPr lang="en-US" dirty="0">
                            <a:latin typeface="Cambria Math" panose="02040503050406030204" pitchFamily="18" charset="0"/>
                          </a:rPr>
                          <m:t>||</m:t>
                        </m:r>
                      </m:e>
                      <m:sub>
                        <m:r>
                          <a:rPr lang="en-US" i="1" dirty="0">
                            <a:latin typeface="Cambria Math" panose="02040503050406030204" pitchFamily="18" charset="0"/>
                          </a:rPr>
                          <m:t>2</m:t>
                        </m:r>
                      </m:sub>
                    </m:sSub>
                  </m:oMath>
                </a14:m>
                <a:endParaRPr lang="en-US" dirty="0"/>
              </a:p>
              <a:p>
                <a:pPr marL="0" indent="0" algn="just">
                  <a:buNone/>
                </a:pPr>
                <a:endParaRPr lang="en-US" dirty="0"/>
              </a:p>
              <a:p>
                <a:pPr marL="0" indent="0" algn="just">
                  <a:buNone/>
                </a:pPr>
                <a:endParaRPr lang="en-US" dirty="0"/>
              </a:p>
              <a:p>
                <a:r>
                  <a:rPr lang="en-US" dirty="0"/>
                  <a:t>Errors in bones </a:t>
                </a:r>
                <a:r>
                  <a:rPr lang="en-US" dirty="0">
                    <a:solidFill>
                      <a:srgbClr val="FF0000"/>
                    </a:solidFill>
                  </a:rPr>
                  <a:t>propagate</a:t>
                </a:r>
                <a:r>
                  <a:rPr lang="en-US" dirty="0"/>
                  <a:t> to joints along the kinematic tree</a:t>
                </a:r>
              </a:p>
              <a:p>
                <a:endParaRPr lang="en-US" dirty="0"/>
              </a:p>
              <a:p>
                <a:r>
                  <a:rPr lang="en-US" dirty="0"/>
                  <a:t>Large errors for joints at the far end</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56997C1-2FB4-4D70-B9D9-F5EB0C59422C}"/>
                  </a:ext>
                </a:extLst>
              </p:cNvPr>
              <p:cNvSpPr>
                <a:spLocks noGrp="1" noRot="1" noChangeAspect="1" noMove="1" noResize="1" noEditPoints="1" noAdjustHandles="1" noChangeArrowheads="1" noChangeShapeType="1" noTextEdit="1"/>
              </p:cNvSpPr>
              <p:nvPr>
                <p:ph idx="1"/>
              </p:nvPr>
            </p:nvSpPr>
            <p:spPr>
              <a:xfrm>
                <a:off x="838200" y="1825625"/>
                <a:ext cx="8073185" cy="4909912"/>
              </a:xfrm>
              <a:blipFill>
                <a:blip r:embed="rId3"/>
                <a:stretch>
                  <a:fillRect l="-1057" t="-2854"/>
                </a:stretch>
              </a:blipFill>
            </p:spPr>
            <p:txBody>
              <a:bodyPr/>
              <a:lstStyle/>
              <a:p>
                <a:r>
                  <a:rPr lang="en-US">
                    <a:noFill/>
                  </a:rPr>
                  <a:t> </a:t>
                </a:r>
              </a:p>
            </p:txBody>
          </p:sp>
        </mc:Fallback>
      </mc:AlternateContent>
      <p:pic>
        <p:nvPicPr>
          <p:cNvPr id="4" name="Content Placeholder 25">
            <a:extLst>
              <a:ext uri="{FF2B5EF4-FFF2-40B4-BE49-F238E27FC236}">
                <a16:creationId xmlns:a16="http://schemas.microsoft.com/office/drawing/2014/main" id="{7D0BF75E-D9A2-4509-821A-F49F4FD01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9404" y="1616057"/>
            <a:ext cx="1407801" cy="3690145"/>
          </a:xfrm>
          <a:prstGeom prst="rect">
            <a:avLst/>
          </a:prstGeom>
        </p:spPr>
      </p:pic>
      <p:sp>
        <p:nvSpPr>
          <p:cNvPr id="5" name="Oval 4">
            <a:extLst>
              <a:ext uri="{FF2B5EF4-FFF2-40B4-BE49-F238E27FC236}">
                <a16:creationId xmlns:a16="http://schemas.microsoft.com/office/drawing/2014/main" id="{965EDA50-65E7-417D-B99F-58DCBB532CBA}"/>
              </a:ext>
            </a:extLst>
          </p:cNvPr>
          <p:cNvSpPr>
            <a:spLocks noChangeAspect="1"/>
          </p:cNvSpPr>
          <p:nvPr/>
        </p:nvSpPr>
        <p:spPr>
          <a:xfrm>
            <a:off x="10608840" y="1934668"/>
            <a:ext cx="262567" cy="262567"/>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Oval 5">
            <a:extLst>
              <a:ext uri="{FF2B5EF4-FFF2-40B4-BE49-F238E27FC236}">
                <a16:creationId xmlns:a16="http://schemas.microsoft.com/office/drawing/2014/main" id="{B7BD3A8D-9B66-49CC-B011-8FD23FF6DB8C}"/>
              </a:ext>
            </a:extLst>
          </p:cNvPr>
          <p:cNvSpPr>
            <a:spLocks noChangeAspect="1"/>
          </p:cNvSpPr>
          <p:nvPr/>
        </p:nvSpPr>
        <p:spPr>
          <a:xfrm>
            <a:off x="10184239" y="2576337"/>
            <a:ext cx="262567" cy="262567"/>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Oval 6">
            <a:extLst>
              <a:ext uri="{FF2B5EF4-FFF2-40B4-BE49-F238E27FC236}">
                <a16:creationId xmlns:a16="http://schemas.microsoft.com/office/drawing/2014/main" id="{FA49A2E6-5786-4B50-B17A-773F10F37DA9}"/>
              </a:ext>
            </a:extLst>
          </p:cNvPr>
          <p:cNvSpPr>
            <a:spLocks noChangeAspect="1"/>
          </p:cNvSpPr>
          <p:nvPr/>
        </p:nvSpPr>
        <p:spPr>
          <a:xfrm>
            <a:off x="10267447" y="4365679"/>
            <a:ext cx="262567" cy="262567"/>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8" name="Straight Arrow Connector 7">
            <a:extLst>
              <a:ext uri="{FF2B5EF4-FFF2-40B4-BE49-F238E27FC236}">
                <a16:creationId xmlns:a16="http://schemas.microsoft.com/office/drawing/2014/main" id="{BA17D023-81E7-4283-B150-8D3B8CA31533}"/>
              </a:ext>
            </a:extLst>
          </p:cNvPr>
          <p:cNvCxnSpPr/>
          <p:nvPr/>
        </p:nvCxnSpPr>
        <p:spPr>
          <a:xfrm flipH="1" flipV="1">
            <a:off x="10315522" y="2707620"/>
            <a:ext cx="83208" cy="178934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846C34-7353-49C3-8625-BB7F3601762B}"/>
                  </a:ext>
                </a:extLst>
              </p:cNvPr>
              <p:cNvSpPr txBox="1"/>
              <p:nvPr/>
            </p:nvSpPr>
            <p:spPr>
              <a:xfrm>
                <a:off x="10156576" y="1662865"/>
                <a:ext cx="670630" cy="4183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𝐽</m:t>
                          </m:r>
                        </m:e>
                        <m:sub>
                          <m:r>
                            <a:rPr lang="en-US" b="0" i="1" smtClean="0">
                              <a:solidFill>
                                <a:srgbClr val="FFFF00"/>
                              </a:solidFill>
                              <a:latin typeface="Cambria Math" panose="02040503050406030204" pitchFamily="18" charset="0"/>
                            </a:rPr>
                            <m:t>0</m:t>
                          </m:r>
                        </m:sub>
                        <m:sup>
                          <m:r>
                            <a:rPr lang="en-US" b="0" i="1" smtClean="0">
                              <a:solidFill>
                                <a:srgbClr val="FFFF00"/>
                              </a:solidFill>
                              <a:latin typeface="Cambria Math" panose="02040503050406030204" pitchFamily="18" charset="0"/>
                            </a:rPr>
                            <m:t>𝑔𝑡</m:t>
                          </m:r>
                        </m:sup>
                      </m:sSubSup>
                    </m:oMath>
                  </m:oMathPara>
                </a14:m>
                <a:endParaRPr lang="en-US" b="1" baseline="30000" dirty="0">
                  <a:solidFill>
                    <a:srgbClr val="FFFF00"/>
                  </a:solidFill>
                </a:endParaRPr>
              </a:p>
            </p:txBody>
          </p:sp>
        </mc:Choice>
        <mc:Fallback xmlns="">
          <p:sp>
            <p:nvSpPr>
              <p:cNvPr id="9" name="TextBox 8">
                <a:extLst>
                  <a:ext uri="{FF2B5EF4-FFF2-40B4-BE49-F238E27FC236}">
                    <a16:creationId xmlns:a16="http://schemas.microsoft.com/office/drawing/2014/main" id="{3E846C34-7353-49C3-8625-BB7F3601762B}"/>
                  </a:ext>
                </a:extLst>
              </p:cNvPr>
              <p:cNvSpPr txBox="1">
                <a:spLocks noRot="1" noChangeAspect="1" noMove="1" noResize="1" noEditPoints="1" noAdjustHandles="1" noChangeArrowheads="1" noChangeShapeType="1" noTextEdit="1"/>
              </p:cNvSpPr>
              <p:nvPr/>
            </p:nvSpPr>
            <p:spPr>
              <a:xfrm>
                <a:off x="10156576" y="1662865"/>
                <a:ext cx="670630" cy="418384"/>
              </a:xfrm>
              <a:prstGeom prst="rect">
                <a:avLst/>
              </a:prstGeom>
              <a:blipFill>
                <a:blip r:embed="rId5"/>
                <a:stretch>
                  <a:fillRect b="-735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C80E4F2-C7DA-4CF1-A49B-088BAB719148}"/>
              </a:ext>
            </a:extLst>
          </p:cNvPr>
          <p:cNvCxnSpPr/>
          <p:nvPr/>
        </p:nvCxnSpPr>
        <p:spPr>
          <a:xfrm flipV="1">
            <a:off x="10315522" y="2065951"/>
            <a:ext cx="424601" cy="64167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D616F01-752E-4C87-B950-F6A42ED73D78}"/>
              </a:ext>
            </a:extLst>
          </p:cNvPr>
          <p:cNvSpPr>
            <a:spLocks noChangeAspect="1"/>
          </p:cNvSpPr>
          <p:nvPr/>
        </p:nvSpPr>
        <p:spPr>
          <a:xfrm>
            <a:off x="9413678" y="5389169"/>
            <a:ext cx="262567" cy="262567"/>
          </a:xfrm>
          <a:prstGeom prst="ellipse">
            <a:avLst/>
          </a:prstGeom>
          <a:solidFill>
            <a:srgbClr val="FE0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TextBox 11">
            <a:extLst>
              <a:ext uri="{FF2B5EF4-FFF2-40B4-BE49-F238E27FC236}">
                <a16:creationId xmlns:a16="http://schemas.microsoft.com/office/drawing/2014/main" id="{F4D36A7B-0D34-45E0-9E3C-20ACBDD24348}"/>
              </a:ext>
            </a:extLst>
          </p:cNvPr>
          <p:cNvSpPr txBox="1"/>
          <p:nvPr/>
        </p:nvSpPr>
        <p:spPr>
          <a:xfrm>
            <a:off x="9785758" y="5335786"/>
            <a:ext cx="2085975" cy="369332"/>
          </a:xfrm>
          <a:prstGeom prst="rect">
            <a:avLst/>
          </a:prstGeom>
          <a:noFill/>
        </p:spPr>
        <p:txBody>
          <a:bodyPr wrap="square" rtlCol="0">
            <a:spAutoFit/>
          </a:bodyPr>
          <a:lstStyle/>
          <a:p>
            <a:r>
              <a:rPr lang="en-US" dirty="0"/>
              <a:t>Ground truth joint</a:t>
            </a:r>
          </a:p>
        </p:txBody>
      </p:sp>
      <p:cxnSp>
        <p:nvCxnSpPr>
          <p:cNvPr id="13" name="Straight Arrow Connector 12">
            <a:extLst>
              <a:ext uri="{FF2B5EF4-FFF2-40B4-BE49-F238E27FC236}">
                <a16:creationId xmlns:a16="http://schemas.microsoft.com/office/drawing/2014/main" id="{45A2EB2A-0496-4573-BE0E-A9EFB078C622}"/>
              </a:ext>
            </a:extLst>
          </p:cNvPr>
          <p:cNvCxnSpPr/>
          <p:nvPr/>
        </p:nvCxnSpPr>
        <p:spPr>
          <a:xfrm>
            <a:off x="9328632" y="5921109"/>
            <a:ext cx="485701" cy="376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738F603-F5EF-4E50-BE35-0E89903EDDEB}"/>
              </a:ext>
            </a:extLst>
          </p:cNvPr>
          <p:cNvSpPr txBox="1"/>
          <p:nvPr/>
        </p:nvSpPr>
        <p:spPr>
          <a:xfrm>
            <a:off x="9785758" y="5736443"/>
            <a:ext cx="2085975" cy="369332"/>
          </a:xfrm>
          <a:prstGeom prst="rect">
            <a:avLst/>
          </a:prstGeom>
          <a:noFill/>
        </p:spPr>
        <p:txBody>
          <a:bodyPr wrap="square" rtlCol="0">
            <a:spAutoFit/>
          </a:bodyPr>
          <a:lstStyle/>
          <a:p>
            <a:r>
              <a:rPr lang="en-US" dirty="0"/>
              <a:t>Ground truth bone</a:t>
            </a:r>
          </a:p>
        </p:txBody>
      </p:sp>
      <p:cxnSp>
        <p:nvCxnSpPr>
          <p:cNvPr id="15" name="Straight Arrow Connector 14">
            <a:extLst>
              <a:ext uri="{FF2B5EF4-FFF2-40B4-BE49-F238E27FC236}">
                <a16:creationId xmlns:a16="http://schemas.microsoft.com/office/drawing/2014/main" id="{EA7FC92F-898B-4DD9-B233-DA7F260BF632}"/>
              </a:ext>
            </a:extLst>
          </p:cNvPr>
          <p:cNvCxnSpPr/>
          <p:nvPr/>
        </p:nvCxnSpPr>
        <p:spPr>
          <a:xfrm flipV="1">
            <a:off x="10605396" y="2065951"/>
            <a:ext cx="146245" cy="1168479"/>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2E4A0B-7A26-4E60-BE0E-9245C46BBB59}"/>
              </a:ext>
            </a:extLst>
          </p:cNvPr>
          <p:cNvCxnSpPr/>
          <p:nvPr/>
        </p:nvCxnSpPr>
        <p:spPr>
          <a:xfrm>
            <a:off x="9334347" y="6326587"/>
            <a:ext cx="485701" cy="3767"/>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86507A1-A54D-4C39-A16B-01F1E6A5FB9E}"/>
              </a:ext>
            </a:extLst>
          </p:cNvPr>
          <p:cNvSpPr txBox="1"/>
          <p:nvPr/>
        </p:nvSpPr>
        <p:spPr>
          <a:xfrm>
            <a:off x="9785758" y="6148609"/>
            <a:ext cx="2085975" cy="369332"/>
          </a:xfrm>
          <a:prstGeom prst="rect">
            <a:avLst/>
          </a:prstGeom>
          <a:noFill/>
        </p:spPr>
        <p:txBody>
          <a:bodyPr wrap="square" rtlCol="0">
            <a:spAutoFit/>
          </a:bodyPr>
          <a:lstStyle/>
          <a:p>
            <a:r>
              <a:rPr lang="en-US" dirty="0"/>
              <a:t>Estimated bone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E18B345-EB23-47BF-AEC5-4783F63F7E1C}"/>
                  </a:ext>
                </a:extLst>
              </p:cNvPr>
              <p:cNvSpPr txBox="1"/>
              <p:nvPr/>
            </p:nvSpPr>
            <p:spPr>
              <a:xfrm>
                <a:off x="9785758" y="2361886"/>
                <a:ext cx="670630" cy="4289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𝐽</m:t>
                          </m:r>
                        </m:e>
                        <m:sub>
                          <m:r>
                            <a:rPr lang="en-US" b="0" i="1" smtClean="0">
                              <a:solidFill>
                                <a:srgbClr val="FFFF00"/>
                              </a:solidFill>
                              <a:latin typeface="Cambria Math" panose="02040503050406030204" pitchFamily="18" charset="0"/>
                            </a:rPr>
                            <m:t>1</m:t>
                          </m:r>
                        </m:sub>
                        <m:sup>
                          <m:r>
                            <a:rPr lang="en-US" b="0" i="1" smtClean="0">
                              <a:solidFill>
                                <a:srgbClr val="FFFF00"/>
                              </a:solidFill>
                              <a:latin typeface="Cambria Math" panose="02040503050406030204" pitchFamily="18" charset="0"/>
                            </a:rPr>
                            <m:t>𝑔𝑡</m:t>
                          </m:r>
                        </m:sup>
                      </m:sSubSup>
                    </m:oMath>
                  </m:oMathPara>
                </a14:m>
                <a:endParaRPr lang="en-US" b="1" baseline="30000" dirty="0">
                  <a:solidFill>
                    <a:srgbClr val="FFFF00"/>
                  </a:solidFill>
                </a:endParaRPr>
              </a:p>
            </p:txBody>
          </p:sp>
        </mc:Choice>
        <mc:Fallback xmlns="">
          <p:sp>
            <p:nvSpPr>
              <p:cNvPr id="18" name="TextBox 17">
                <a:extLst>
                  <a:ext uri="{FF2B5EF4-FFF2-40B4-BE49-F238E27FC236}">
                    <a16:creationId xmlns:a16="http://schemas.microsoft.com/office/drawing/2014/main" id="{AE18B345-EB23-47BF-AEC5-4783F63F7E1C}"/>
                  </a:ext>
                </a:extLst>
              </p:cNvPr>
              <p:cNvSpPr txBox="1">
                <a:spLocks noRot="1" noChangeAspect="1" noMove="1" noResize="1" noEditPoints="1" noAdjustHandles="1" noChangeArrowheads="1" noChangeShapeType="1" noTextEdit="1"/>
              </p:cNvSpPr>
              <p:nvPr/>
            </p:nvSpPr>
            <p:spPr>
              <a:xfrm>
                <a:off x="9785758" y="2361886"/>
                <a:ext cx="670630" cy="428900"/>
              </a:xfrm>
              <a:prstGeom prst="rect">
                <a:avLst/>
              </a:prstGeom>
              <a:blipFill>
                <a:blip r:embed="rId6"/>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D73062C-B43B-496D-ACBC-4A7FDE06EDD1}"/>
                  </a:ext>
                </a:extLst>
              </p:cNvPr>
              <p:cNvSpPr txBox="1"/>
              <p:nvPr/>
            </p:nvSpPr>
            <p:spPr>
              <a:xfrm>
                <a:off x="9813932" y="4199346"/>
                <a:ext cx="670630" cy="4289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𝐽</m:t>
                          </m:r>
                        </m:e>
                        <m:sub>
                          <m:r>
                            <a:rPr lang="en-US" b="0" i="1" smtClean="0">
                              <a:solidFill>
                                <a:srgbClr val="FFFF00"/>
                              </a:solidFill>
                              <a:latin typeface="Cambria Math" panose="02040503050406030204" pitchFamily="18" charset="0"/>
                            </a:rPr>
                            <m:t>2</m:t>
                          </m:r>
                        </m:sub>
                        <m:sup>
                          <m:r>
                            <a:rPr lang="en-US" b="0" i="1" smtClean="0">
                              <a:solidFill>
                                <a:srgbClr val="FFFF00"/>
                              </a:solidFill>
                              <a:latin typeface="Cambria Math" panose="02040503050406030204" pitchFamily="18" charset="0"/>
                            </a:rPr>
                            <m:t>𝑔𝑡</m:t>
                          </m:r>
                        </m:sup>
                      </m:sSubSup>
                    </m:oMath>
                  </m:oMathPara>
                </a14:m>
                <a:endParaRPr lang="en-US" b="1" baseline="30000" dirty="0">
                  <a:solidFill>
                    <a:srgbClr val="FFFF00"/>
                  </a:solidFill>
                </a:endParaRPr>
              </a:p>
            </p:txBody>
          </p:sp>
        </mc:Choice>
        <mc:Fallback xmlns="">
          <p:sp>
            <p:nvSpPr>
              <p:cNvPr id="19" name="TextBox 18">
                <a:extLst>
                  <a:ext uri="{FF2B5EF4-FFF2-40B4-BE49-F238E27FC236}">
                    <a16:creationId xmlns:a16="http://schemas.microsoft.com/office/drawing/2014/main" id="{2D73062C-B43B-496D-ACBC-4A7FDE06EDD1}"/>
                  </a:ext>
                </a:extLst>
              </p:cNvPr>
              <p:cNvSpPr txBox="1">
                <a:spLocks noRot="1" noChangeAspect="1" noMove="1" noResize="1" noEditPoints="1" noAdjustHandles="1" noChangeArrowheads="1" noChangeShapeType="1" noTextEdit="1"/>
              </p:cNvSpPr>
              <p:nvPr/>
            </p:nvSpPr>
            <p:spPr>
              <a:xfrm>
                <a:off x="9813932" y="4199346"/>
                <a:ext cx="670630" cy="428900"/>
              </a:xfrm>
              <a:prstGeom prst="rect">
                <a:avLst/>
              </a:prstGeom>
              <a:blipFill>
                <a:blip r:embed="rId7"/>
                <a:stretch>
                  <a:fillRect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9DED172-9774-45A0-B0E7-6DC4CAB44F0C}"/>
                  </a:ext>
                </a:extLst>
              </p:cNvPr>
              <p:cNvSpPr txBox="1"/>
              <p:nvPr/>
            </p:nvSpPr>
            <p:spPr>
              <a:xfrm>
                <a:off x="10550648" y="2927024"/>
                <a:ext cx="670630" cy="3970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𝐽</m:t>
                          </m:r>
                        </m:e>
                        <m:sub>
                          <m:r>
                            <a:rPr lang="en-US" b="0" i="1" smtClean="0">
                              <a:solidFill>
                                <a:srgbClr val="FFFF00"/>
                              </a:solidFill>
                              <a:latin typeface="Cambria Math" panose="02040503050406030204" pitchFamily="18" charset="0"/>
                            </a:rPr>
                            <m:t>1</m:t>
                          </m:r>
                        </m:sub>
                        <m:sup/>
                      </m:sSubSup>
                    </m:oMath>
                  </m:oMathPara>
                </a14:m>
                <a:endParaRPr lang="en-US" b="1" baseline="30000" dirty="0">
                  <a:solidFill>
                    <a:srgbClr val="FFFF00"/>
                  </a:solidFill>
                </a:endParaRPr>
              </a:p>
            </p:txBody>
          </p:sp>
        </mc:Choice>
        <mc:Fallback xmlns="">
          <p:sp>
            <p:nvSpPr>
              <p:cNvPr id="20" name="TextBox 19">
                <a:extLst>
                  <a:ext uri="{FF2B5EF4-FFF2-40B4-BE49-F238E27FC236}">
                    <a16:creationId xmlns:a16="http://schemas.microsoft.com/office/drawing/2014/main" id="{79DED172-9774-45A0-B0E7-6DC4CAB44F0C}"/>
                  </a:ext>
                </a:extLst>
              </p:cNvPr>
              <p:cNvSpPr txBox="1">
                <a:spLocks noRot="1" noChangeAspect="1" noMove="1" noResize="1" noEditPoints="1" noAdjustHandles="1" noChangeArrowheads="1" noChangeShapeType="1" noTextEdit="1"/>
              </p:cNvSpPr>
              <p:nvPr/>
            </p:nvSpPr>
            <p:spPr>
              <a:xfrm>
                <a:off x="10550648" y="2927024"/>
                <a:ext cx="670630" cy="397032"/>
              </a:xfrm>
              <a:prstGeom prst="rect">
                <a:avLst/>
              </a:prstGeom>
              <a:blipFill>
                <a:blip r:embed="rId8"/>
                <a:stretch>
                  <a:fillRect b="-1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BD826B1-02D5-4B8E-A377-FABE2258C637}"/>
                  </a:ext>
                </a:extLst>
              </p:cNvPr>
              <p:cNvSpPr txBox="1"/>
              <p:nvPr/>
            </p:nvSpPr>
            <p:spPr>
              <a:xfrm>
                <a:off x="10728471" y="4853576"/>
                <a:ext cx="670630" cy="3975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𝐽</m:t>
                          </m:r>
                        </m:e>
                        <m:sub>
                          <m:r>
                            <a:rPr lang="en-US" b="0" i="1" smtClean="0">
                              <a:solidFill>
                                <a:srgbClr val="FFFF00"/>
                              </a:solidFill>
                              <a:latin typeface="Cambria Math" panose="02040503050406030204" pitchFamily="18" charset="0"/>
                            </a:rPr>
                            <m:t>2</m:t>
                          </m:r>
                        </m:sub>
                        <m:sup/>
                      </m:sSubSup>
                    </m:oMath>
                  </m:oMathPara>
                </a14:m>
                <a:endParaRPr lang="en-US" b="1" baseline="30000" dirty="0">
                  <a:solidFill>
                    <a:srgbClr val="FFFF00"/>
                  </a:solidFill>
                </a:endParaRPr>
              </a:p>
            </p:txBody>
          </p:sp>
        </mc:Choice>
        <mc:Fallback xmlns="">
          <p:sp>
            <p:nvSpPr>
              <p:cNvPr id="21" name="TextBox 20">
                <a:extLst>
                  <a:ext uri="{FF2B5EF4-FFF2-40B4-BE49-F238E27FC236}">
                    <a16:creationId xmlns:a16="http://schemas.microsoft.com/office/drawing/2014/main" id="{4BD826B1-02D5-4B8E-A377-FABE2258C637}"/>
                  </a:ext>
                </a:extLst>
              </p:cNvPr>
              <p:cNvSpPr txBox="1">
                <a:spLocks noRot="1" noChangeAspect="1" noMove="1" noResize="1" noEditPoints="1" noAdjustHandles="1" noChangeArrowheads="1" noChangeShapeType="1" noTextEdit="1"/>
              </p:cNvSpPr>
              <p:nvPr/>
            </p:nvSpPr>
            <p:spPr>
              <a:xfrm>
                <a:off x="10728471" y="4853576"/>
                <a:ext cx="670630" cy="397545"/>
              </a:xfrm>
              <a:prstGeom prst="rect">
                <a:avLst/>
              </a:prstGeom>
              <a:blipFill>
                <a:blip r:embed="rId9"/>
                <a:stretch>
                  <a:fillRect b="-12308"/>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0A730A-8C05-4CFA-B2E9-839699B6F493}"/>
              </a:ext>
            </a:extLst>
          </p:cNvPr>
          <p:cNvCxnSpPr>
            <a:cxnSpLocks/>
          </p:cNvCxnSpPr>
          <p:nvPr/>
        </p:nvCxnSpPr>
        <p:spPr>
          <a:xfrm flipH="1" flipV="1">
            <a:off x="10605396" y="3234430"/>
            <a:ext cx="547985" cy="1767338"/>
          </a:xfrm>
          <a:prstGeom prst="straightConnector1">
            <a:avLst/>
          </a:prstGeom>
          <a:ln w="762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4779D20-7FC5-4D33-A727-1206F47AD5FE}"/>
              </a:ext>
            </a:extLst>
          </p:cNvPr>
          <p:cNvSpPr txBox="1"/>
          <p:nvPr/>
        </p:nvSpPr>
        <p:spPr>
          <a:xfrm>
            <a:off x="3867824" y="4720992"/>
            <a:ext cx="1608366" cy="366746"/>
          </a:xfrm>
          <a:prstGeom prst="rect">
            <a:avLst/>
          </a:prstGeom>
          <a:noFill/>
        </p:spPr>
        <p:txBody>
          <a:bodyPr wrap="square" rtlCol="0">
            <a:spAutoFit/>
          </a:bodyPr>
          <a:lstStyle/>
          <a:p>
            <a:r>
              <a:rPr lang="en-US" altLang="zh-CN" dirty="0"/>
              <a:t>Error in shin</a:t>
            </a:r>
            <a:endParaRPr lang="en-US" dirty="0"/>
          </a:p>
        </p:txBody>
      </p:sp>
      <p:sp>
        <p:nvSpPr>
          <p:cNvPr id="32" name="Rectangle 31">
            <a:extLst>
              <a:ext uri="{FF2B5EF4-FFF2-40B4-BE49-F238E27FC236}">
                <a16:creationId xmlns:a16="http://schemas.microsoft.com/office/drawing/2014/main" id="{33F6D870-E80F-487D-96D5-4C2F325DA466}"/>
              </a:ext>
            </a:extLst>
          </p:cNvPr>
          <p:cNvSpPr/>
          <p:nvPr/>
        </p:nvSpPr>
        <p:spPr>
          <a:xfrm>
            <a:off x="4460917" y="2477927"/>
            <a:ext cx="835485" cy="369332"/>
          </a:xfrm>
          <a:prstGeom prst="rect">
            <a:avLst/>
          </a:prstGeom>
        </p:spPr>
        <p:txBody>
          <a:bodyPr wrap="none">
            <a:spAutoFit/>
          </a:bodyPr>
          <a:lstStyle/>
          <a:p>
            <a:r>
              <a:rPr lang="en-US" altLang="zh-CN" dirty="0"/>
              <a:t>bone 2</a:t>
            </a:r>
            <a:endParaRPr lang="en-US" dirty="0"/>
          </a:p>
        </p:txBody>
      </p:sp>
      <p:sp>
        <p:nvSpPr>
          <p:cNvPr id="33" name="Rectangle 32">
            <a:extLst>
              <a:ext uri="{FF2B5EF4-FFF2-40B4-BE49-F238E27FC236}">
                <a16:creationId xmlns:a16="http://schemas.microsoft.com/office/drawing/2014/main" id="{3034D6C3-91B1-4355-A239-2571632D130F}"/>
              </a:ext>
            </a:extLst>
          </p:cNvPr>
          <p:cNvSpPr/>
          <p:nvPr/>
        </p:nvSpPr>
        <p:spPr>
          <a:xfrm>
            <a:off x="5487371" y="2477927"/>
            <a:ext cx="835485" cy="369332"/>
          </a:xfrm>
          <a:prstGeom prst="rect">
            <a:avLst/>
          </a:prstGeom>
        </p:spPr>
        <p:txBody>
          <a:bodyPr wrap="none">
            <a:spAutoFit/>
          </a:bodyPr>
          <a:lstStyle/>
          <a:p>
            <a:r>
              <a:rPr lang="en-US" altLang="zh-CN" dirty="0"/>
              <a:t>bone 1</a:t>
            </a:r>
            <a:endParaRPr lang="en-US" dirty="0"/>
          </a:p>
        </p:txBody>
      </p:sp>
      <p:sp>
        <p:nvSpPr>
          <p:cNvPr id="34" name="Right Brace 33">
            <a:extLst>
              <a:ext uri="{FF2B5EF4-FFF2-40B4-BE49-F238E27FC236}">
                <a16:creationId xmlns:a16="http://schemas.microsoft.com/office/drawing/2014/main" id="{AE0EB3CA-0AB4-42BD-96BE-703F64486DB3}"/>
              </a:ext>
            </a:extLst>
          </p:cNvPr>
          <p:cNvSpPr/>
          <p:nvPr/>
        </p:nvSpPr>
        <p:spPr>
          <a:xfrm rot="5400000">
            <a:off x="4527991" y="3724111"/>
            <a:ext cx="288032" cy="18304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FCF3D66F-31A2-4A32-9FC9-1E3031DDB862}"/>
              </a:ext>
            </a:extLst>
          </p:cNvPr>
          <p:cNvSpPr txBox="1"/>
          <p:nvPr/>
        </p:nvSpPr>
        <p:spPr>
          <a:xfrm>
            <a:off x="6061945" y="4720992"/>
            <a:ext cx="1608366" cy="366746"/>
          </a:xfrm>
          <a:prstGeom prst="rect">
            <a:avLst/>
          </a:prstGeom>
          <a:noFill/>
        </p:spPr>
        <p:txBody>
          <a:bodyPr wrap="square" rtlCol="0">
            <a:spAutoFit/>
          </a:bodyPr>
          <a:lstStyle/>
          <a:p>
            <a:r>
              <a:rPr lang="en-US" altLang="zh-CN" dirty="0"/>
              <a:t>Error in thigh</a:t>
            </a:r>
            <a:endParaRPr lang="en-US" dirty="0"/>
          </a:p>
        </p:txBody>
      </p:sp>
      <p:sp>
        <p:nvSpPr>
          <p:cNvPr id="36" name="Right Brace 35">
            <a:extLst>
              <a:ext uri="{FF2B5EF4-FFF2-40B4-BE49-F238E27FC236}">
                <a16:creationId xmlns:a16="http://schemas.microsoft.com/office/drawing/2014/main" id="{97F3F28E-B3D7-4D9A-AF3B-EB95BE7B1942}"/>
              </a:ext>
            </a:extLst>
          </p:cNvPr>
          <p:cNvSpPr/>
          <p:nvPr/>
        </p:nvSpPr>
        <p:spPr>
          <a:xfrm rot="5400000">
            <a:off x="6722112" y="3724111"/>
            <a:ext cx="288032" cy="18304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1F18C28-1D6E-48AF-B3C8-03131C2E82C7}"/>
              </a:ext>
            </a:extLst>
          </p:cNvPr>
          <p:cNvCxnSpPr>
            <a:cxnSpLocks/>
          </p:cNvCxnSpPr>
          <p:nvPr/>
        </p:nvCxnSpPr>
        <p:spPr>
          <a:xfrm>
            <a:off x="1183821" y="3731079"/>
            <a:ext cx="233523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895C83-7A71-4548-8A70-87F2E2D698F8}"/>
              </a:ext>
            </a:extLst>
          </p:cNvPr>
          <p:cNvCxnSpPr/>
          <p:nvPr/>
        </p:nvCxnSpPr>
        <p:spPr>
          <a:xfrm>
            <a:off x="3717973" y="5093181"/>
            <a:ext cx="186145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93B393-1CEB-43A9-9655-E6EEBA6B1E49}"/>
              </a:ext>
            </a:extLst>
          </p:cNvPr>
          <p:cNvCxnSpPr/>
          <p:nvPr/>
        </p:nvCxnSpPr>
        <p:spPr>
          <a:xfrm>
            <a:off x="5950887" y="5087738"/>
            <a:ext cx="186145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7840598-CD01-4D6F-8179-CE0AD8248AE2}"/>
              </a:ext>
            </a:extLst>
          </p:cNvPr>
          <p:cNvSpPr/>
          <p:nvPr/>
        </p:nvSpPr>
        <p:spPr>
          <a:xfrm>
            <a:off x="10751641" y="4628246"/>
            <a:ext cx="694154" cy="70754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AE8C96-6081-4740-9697-56BF740C505C}"/>
              </a:ext>
            </a:extLst>
          </p:cNvPr>
          <p:cNvSpPr/>
          <p:nvPr/>
        </p:nvSpPr>
        <p:spPr>
          <a:xfrm>
            <a:off x="10849013" y="1887907"/>
            <a:ext cx="503664" cy="369332"/>
          </a:xfrm>
          <a:prstGeom prst="rect">
            <a:avLst/>
          </a:prstGeom>
        </p:spPr>
        <p:txBody>
          <a:bodyPr wrap="none">
            <a:spAutoFit/>
          </a:bodyPr>
          <a:lstStyle/>
          <a:p>
            <a:r>
              <a:rPr lang="en-US" dirty="0">
                <a:solidFill>
                  <a:srgbClr val="FFFF00"/>
                </a:solidFill>
              </a:rPr>
              <a:t>Hip</a:t>
            </a:r>
          </a:p>
        </p:txBody>
      </p:sp>
      <p:sp>
        <p:nvSpPr>
          <p:cNvPr id="37" name="Rectangle 36">
            <a:extLst>
              <a:ext uri="{FF2B5EF4-FFF2-40B4-BE49-F238E27FC236}">
                <a16:creationId xmlns:a16="http://schemas.microsoft.com/office/drawing/2014/main" id="{786649EE-8C8B-402D-A4D4-E8E222DE14A5}"/>
              </a:ext>
            </a:extLst>
          </p:cNvPr>
          <p:cNvSpPr/>
          <p:nvPr/>
        </p:nvSpPr>
        <p:spPr>
          <a:xfrm>
            <a:off x="10409595" y="2573671"/>
            <a:ext cx="653962" cy="369332"/>
          </a:xfrm>
          <a:prstGeom prst="rect">
            <a:avLst/>
          </a:prstGeom>
        </p:spPr>
        <p:txBody>
          <a:bodyPr wrap="none">
            <a:spAutoFit/>
          </a:bodyPr>
          <a:lstStyle/>
          <a:p>
            <a:r>
              <a:rPr lang="en-US" dirty="0">
                <a:solidFill>
                  <a:srgbClr val="FFFF00"/>
                </a:solidFill>
              </a:rPr>
              <a:t>Knee</a:t>
            </a:r>
          </a:p>
        </p:txBody>
      </p:sp>
      <p:sp>
        <p:nvSpPr>
          <p:cNvPr id="41" name="Rectangle 40">
            <a:extLst>
              <a:ext uri="{FF2B5EF4-FFF2-40B4-BE49-F238E27FC236}">
                <a16:creationId xmlns:a16="http://schemas.microsoft.com/office/drawing/2014/main" id="{803A8019-49EC-4243-BDDD-9DE9F167CA15}"/>
              </a:ext>
            </a:extLst>
          </p:cNvPr>
          <p:cNvSpPr/>
          <p:nvPr/>
        </p:nvSpPr>
        <p:spPr>
          <a:xfrm>
            <a:off x="10493173" y="4278161"/>
            <a:ext cx="712054" cy="369332"/>
          </a:xfrm>
          <a:prstGeom prst="rect">
            <a:avLst/>
          </a:prstGeom>
        </p:spPr>
        <p:txBody>
          <a:bodyPr wrap="none">
            <a:spAutoFit/>
          </a:bodyPr>
          <a:lstStyle/>
          <a:p>
            <a:r>
              <a:rPr lang="en-US" dirty="0">
                <a:solidFill>
                  <a:srgbClr val="FFFF00"/>
                </a:solidFill>
              </a:rPr>
              <a:t>Ankle</a:t>
            </a:r>
          </a:p>
        </p:txBody>
      </p:sp>
    </p:spTree>
    <p:extLst>
      <p:ext uri="{BB962C8B-B14F-4D97-AF65-F5344CB8AC3E}">
        <p14:creationId xmlns:p14="http://schemas.microsoft.com/office/powerpoint/2010/main" val="205552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xit" presetSubtype="0" fill="hold" grpId="1" nodeType="withEffect">
                                  <p:stCondLst>
                                    <p:cond delay="0"/>
                                  </p:stCondLst>
                                  <p:childTnLst>
                                    <p:animEffect transition="out" filter="fade">
                                      <p:cBhvr>
                                        <p:cTn id="74" dur="500"/>
                                        <p:tgtEl>
                                          <p:spTgt spid="41"/>
                                        </p:tgtEl>
                                      </p:cBhvr>
                                    </p:animEffect>
                                    <p:set>
                                      <p:cBhvr>
                                        <p:cTn id="75" dur="1" fill="hold">
                                          <p:stCondLst>
                                            <p:cond delay="499"/>
                                          </p:stCondLst>
                                        </p:cTn>
                                        <p:tgtEl>
                                          <p:spTgt spid="41"/>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7"/>
                                        </p:tgtEl>
                                      </p:cBhvr>
                                    </p:animEffect>
                                    <p:set>
                                      <p:cBhvr>
                                        <p:cTn id="81" dur="1" fill="hold">
                                          <p:stCondLst>
                                            <p:cond delay="499"/>
                                          </p:stCondLst>
                                        </p:cTn>
                                        <p:tgtEl>
                                          <p:spTgt spid="37"/>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xEl>
                                              <p:pRg st="0" end="0"/>
                                            </p:txEl>
                                          </p:spTgt>
                                        </p:tgtEl>
                                        <p:attrNameLst>
                                          <p:attrName>style.visibility</p:attrName>
                                        </p:attrNameLst>
                                      </p:cBhvr>
                                      <p:to>
                                        <p:strVal val="visible"/>
                                      </p:to>
                                    </p:set>
                                    <p:animEffect transition="in" filter="fade">
                                      <p:cBhvr>
                                        <p:cTn id="91" dur="500"/>
                                        <p:tgtEl>
                                          <p:spTgt spid="3">
                                            <p:txEl>
                                              <p:pRg st="0" end="0"/>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3">
                                            <p:txEl>
                                              <p:pRg st="1" end="1"/>
                                            </p:txEl>
                                          </p:spTgt>
                                        </p:tgtEl>
                                        <p:attrNameLst>
                                          <p:attrName>style.visibility</p:attrName>
                                        </p:attrNameLst>
                                      </p:cBhvr>
                                      <p:to>
                                        <p:strVal val="visible"/>
                                      </p:to>
                                    </p:set>
                                    <p:animEffect transition="in" filter="fade">
                                      <p:cBhvr>
                                        <p:cTn id="94" dur="500"/>
                                        <p:tgtEl>
                                          <p:spTgt spid="3">
                                            <p:txEl>
                                              <p:pRg st="1" end="1"/>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3">
                                            <p:txEl>
                                              <p:pRg st="5" end="5"/>
                                            </p:txEl>
                                          </p:spTgt>
                                        </p:tgtEl>
                                        <p:attrNameLst>
                                          <p:attrName>style.visibility</p:attrName>
                                        </p:attrNameLst>
                                      </p:cBhvr>
                                      <p:to>
                                        <p:strVal val="visible"/>
                                      </p:to>
                                    </p:set>
                                    <p:animEffect transition="in" filter="fade">
                                      <p:cBhvr>
                                        <p:cTn id="100" dur="500"/>
                                        <p:tgtEl>
                                          <p:spTgt spid="3">
                                            <p:txEl>
                                              <p:pRg st="5" end="5"/>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3">
                                            <p:txEl>
                                              <p:pRg st="6" end="6"/>
                                            </p:txEl>
                                          </p:spTgt>
                                        </p:tgtEl>
                                        <p:attrNameLst>
                                          <p:attrName>style.visibility</p:attrName>
                                        </p:attrNameLst>
                                      </p:cBhvr>
                                      <p:to>
                                        <p:strVal val="visible"/>
                                      </p:to>
                                    </p:set>
                                    <p:animEffect transition="in" filter="fade">
                                      <p:cBhvr>
                                        <p:cTn id="103" dur="500"/>
                                        <p:tgtEl>
                                          <p:spTgt spid="3">
                                            <p:txEl>
                                              <p:pRg st="6" end="6"/>
                                            </p:tx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500"/>
                                        <p:tgtEl>
                                          <p:spTgt spid="3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500"/>
                                        <p:tgtEl>
                                          <p:spTgt spid="3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500"/>
                                        <p:tgtEl>
                                          <p:spTgt spid="2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500"/>
                                        <p:tgtEl>
                                          <p:spTgt spid="3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fade">
                                      <p:cBhvr>
                                        <p:cTn id="121" dur="500"/>
                                        <p:tgtEl>
                                          <p:spTgt spid="35"/>
                                        </p:tgtEl>
                                      </p:cBhvr>
                                    </p:animEffect>
                                  </p:childTnLst>
                                </p:cTn>
                              </p:par>
                              <p:par>
                                <p:cTn id="122" presetID="10" presetClass="entr" presetSubtype="0" fill="hold"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500"/>
                                        <p:tgtEl>
                                          <p:spTgt spid="40"/>
                                        </p:tgtEl>
                                      </p:cBhvr>
                                    </p:animEffect>
                                  </p:childTnLst>
                                </p:cTn>
                              </p:par>
                              <p:par>
                                <p:cTn id="125" presetID="10" presetClass="entr" presetSubtype="0" fill="hold" nodeType="with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childTnLst>
                                </p:cTn>
                              </p:par>
                              <p:par>
                                <p:cTn id="128" presetID="10" presetClass="entr" presetSubtype="0" fill="hold" nodeType="withEffect">
                                  <p:stCondLst>
                                    <p:cond delay="0"/>
                                  </p:stCondLst>
                                  <p:childTnLst>
                                    <p:set>
                                      <p:cBhvr>
                                        <p:cTn id="129" dur="1" fill="hold">
                                          <p:stCondLst>
                                            <p:cond delay="0"/>
                                          </p:stCondLst>
                                        </p:cTn>
                                        <p:tgtEl>
                                          <p:spTgt spid="38"/>
                                        </p:tgtEl>
                                        <p:attrNameLst>
                                          <p:attrName>style.visibility</p:attrName>
                                        </p:attrNameLst>
                                      </p:cBhvr>
                                      <p:to>
                                        <p:strVal val="visible"/>
                                      </p:to>
                                    </p:set>
                                    <p:animEffect transition="in" filter="fade">
                                      <p:cBhvr>
                                        <p:cTn id="130" dur="500"/>
                                        <p:tgtEl>
                                          <p:spTgt spid="3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
                                            <p:txEl>
                                              <p:pRg st="9" end="9"/>
                                            </p:txEl>
                                          </p:spTgt>
                                        </p:tgtEl>
                                        <p:attrNameLst>
                                          <p:attrName>style.visibility</p:attrName>
                                        </p:attrNameLst>
                                      </p:cBhvr>
                                      <p:to>
                                        <p:strVal val="visible"/>
                                      </p:to>
                                    </p:set>
                                    <p:animEffect transition="in" filter="fade">
                                      <p:cBhvr>
                                        <p:cTn id="135" dur="500"/>
                                        <p:tgtEl>
                                          <p:spTgt spid="3">
                                            <p:txEl>
                                              <p:pRg st="9" end="9"/>
                                            </p:txEl>
                                          </p:spTgt>
                                        </p:tgtEl>
                                      </p:cBhvr>
                                    </p:animEffect>
                                  </p:childTnLst>
                                </p:cTn>
                              </p:par>
                              <p:par>
                                <p:cTn id="136" presetID="10" presetClass="entr" presetSubtype="0" fill="hold" nodeType="withEffect">
                                  <p:stCondLst>
                                    <p:cond delay="0"/>
                                  </p:stCondLst>
                                  <p:childTnLst>
                                    <p:set>
                                      <p:cBhvr>
                                        <p:cTn id="137" dur="1" fill="hold">
                                          <p:stCondLst>
                                            <p:cond delay="0"/>
                                          </p:stCondLst>
                                        </p:cTn>
                                        <p:tgtEl>
                                          <p:spTgt spid="3">
                                            <p:txEl>
                                              <p:pRg st="11" end="11"/>
                                            </p:txEl>
                                          </p:spTgt>
                                        </p:tgtEl>
                                        <p:attrNameLst>
                                          <p:attrName>style.visibility</p:attrName>
                                        </p:attrNameLst>
                                      </p:cBhvr>
                                      <p:to>
                                        <p:strVal val="visible"/>
                                      </p:to>
                                    </p:set>
                                    <p:animEffect transition="in" filter="fade">
                                      <p:cBhvr>
                                        <p:cTn id="1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1" grpId="0" animBg="1"/>
      <p:bldP spid="12" grpId="0"/>
      <p:bldP spid="14" grpId="0"/>
      <p:bldP spid="17" grpId="0"/>
      <p:bldP spid="18" grpId="0"/>
      <p:bldP spid="19" grpId="0"/>
      <p:bldP spid="20" grpId="0"/>
      <p:bldP spid="21" grpId="0"/>
      <p:bldP spid="28" grpId="0"/>
      <p:bldP spid="32" grpId="0"/>
      <p:bldP spid="33" grpId="0"/>
      <p:bldP spid="34" grpId="0" animBg="1"/>
      <p:bldP spid="35" grpId="0"/>
      <p:bldP spid="36" grpId="0" animBg="1"/>
      <p:bldP spid="23" grpId="0" animBg="1"/>
      <p:bldP spid="25" grpId="0"/>
      <p:bldP spid="25" grpId="1"/>
      <p:bldP spid="37" grpId="0"/>
      <p:bldP spid="37" grpId="1"/>
      <p:bldP spid="41" grpId="0"/>
      <p:bldP spid="4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8B19-DB0D-40E1-A177-D42E39693853}"/>
              </a:ext>
            </a:extLst>
          </p:cNvPr>
          <p:cNvSpPr>
            <a:spLocks noGrp="1"/>
          </p:cNvSpPr>
          <p:nvPr>
            <p:ph type="title"/>
          </p:nvPr>
        </p:nvSpPr>
        <p:spPr/>
        <p:txBody>
          <a:bodyPr/>
          <a:lstStyle/>
          <a:p>
            <a:r>
              <a:rPr lang="en-US" altLang="zh-CN" dirty="0"/>
              <a:t>Motivation</a:t>
            </a:r>
            <a:endParaRPr lang="en-US" dirty="0"/>
          </a:p>
        </p:txBody>
      </p:sp>
      <p:sp>
        <p:nvSpPr>
          <p:cNvPr id="3" name="Content Placeholder 2">
            <a:extLst>
              <a:ext uri="{FF2B5EF4-FFF2-40B4-BE49-F238E27FC236}">
                <a16:creationId xmlns:a16="http://schemas.microsoft.com/office/drawing/2014/main" id="{5B81C2D8-EBC8-43BB-8DC9-39F0F60B864E}"/>
              </a:ext>
            </a:extLst>
          </p:cNvPr>
          <p:cNvSpPr>
            <a:spLocks noGrp="1"/>
          </p:cNvSpPr>
          <p:nvPr>
            <p:ph idx="1"/>
          </p:nvPr>
        </p:nvSpPr>
        <p:spPr>
          <a:xfrm>
            <a:off x="838200" y="1825625"/>
            <a:ext cx="10515600" cy="4020004"/>
          </a:xfrm>
        </p:spPr>
        <p:txBody>
          <a:bodyPr/>
          <a:lstStyle/>
          <a:p>
            <a:r>
              <a:rPr lang="en-US" dirty="0"/>
              <a:t>Besides </a:t>
            </a:r>
            <a:r>
              <a:rPr lang="en-US" dirty="0">
                <a:solidFill>
                  <a:srgbClr val="FF0000"/>
                </a:solidFill>
              </a:rPr>
              <a:t>local</a:t>
            </a:r>
            <a:r>
              <a:rPr lang="en-US" dirty="0"/>
              <a:t> bone loss only</a:t>
            </a:r>
          </a:p>
          <a:p>
            <a:endParaRPr lang="en-US" dirty="0"/>
          </a:p>
          <a:p>
            <a:r>
              <a:rPr lang="en-US" dirty="0">
                <a:solidFill>
                  <a:srgbClr val="FF0000"/>
                </a:solidFill>
              </a:rPr>
              <a:t>Long-range </a:t>
            </a:r>
            <a:r>
              <a:rPr lang="en-US" dirty="0"/>
              <a:t>losses should also be considered and </a:t>
            </a:r>
            <a:r>
              <a:rPr lang="en-US" dirty="0">
                <a:solidFill>
                  <a:srgbClr val="FF0000"/>
                </a:solidFill>
              </a:rPr>
              <a:t>balanced</a:t>
            </a:r>
            <a:r>
              <a:rPr lang="en-US" dirty="0"/>
              <a:t> over the intermediate bones.</a:t>
            </a:r>
          </a:p>
        </p:txBody>
      </p:sp>
    </p:spTree>
    <p:extLst>
      <p:ext uri="{BB962C8B-B14F-4D97-AF65-F5344CB8AC3E}">
        <p14:creationId xmlns:p14="http://schemas.microsoft.com/office/powerpoint/2010/main" val="1050307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Joint Loss to Bone Outputs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4"/>
                <a:ext cx="6013452" cy="5032375"/>
              </a:xfrm>
            </p:spPr>
            <p:txBody>
              <a:bodyPr>
                <a:normAutofit/>
              </a:bodyPr>
              <a:lstStyle/>
              <a:p>
                <a:r>
                  <a:rPr lang="en-US" dirty="0">
                    <a:solidFill>
                      <a:srgbClr val="0070C0"/>
                    </a:solidFill>
                  </a:rPr>
                  <a:t>Bone output</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𝑝𝑎𝑟</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ea typeface="Cambria Math" panose="02040503050406030204" pitchFamily="18" charset="0"/>
                            </a:rPr>
                            <m:t>𝑝𝑎𝑟</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sub>
                      </m:sSub>
                    </m:oMath>
                  </m:oMathPara>
                </a14:m>
                <a:endParaRPr lang="en-US" dirty="0"/>
              </a:p>
              <a:p>
                <a:r>
                  <a:rPr lang="en-US" dirty="0">
                    <a:solidFill>
                      <a:srgbClr val="FFC000"/>
                    </a:solidFill>
                  </a:rPr>
                  <a:t>Bone loss</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𝑝𝑎𝑟</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b>
                          </m:sSub>
                          <m:r>
                            <a:rPr 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𝑝𝑎𝑟</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ub>
                            <m:sup>
                              <m:r>
                                <a:rPr lang="en-US" altLang="zh-CN" i="1">
                                  <a:latin typeface="Cambria Math" panose="02040503050406030204" pitchFamily="18" charset="0"/>
                                </a:rPr>
                                <m:t>𝑔𝑡</m:t>
                              </m:r>
                            </m:sup>
                          </m:sSubSup>
                          <m:r>
                            <a:rPr lang="en-US" i="1">
                              <a:latin typeface="Cambria Math" panose="02040503050406030204" pitchFamily="18" charset="0"/>
                            </a:rPr>
                            <m:t>||</m:t>
                          </m:r>
                        </m:e>
                        <m:sub>
                          <m:r>
                            <a:rPr lang="en-US" i="1">
                              <a:latin typeface="Cambria Math" panose="02040503050406030204" pitchFamily="18" charset="0"/>
                            </a:rPr>
                            <m:t>2</m:t>
                          </m:r>
                        </m:sub>
                      </m:sSub>
                    </m:oMath>
                  </m:oMathPara>
                </a14:m>
                <a:endParaRPr lang="en-US" dirty="0"/>
              </a:p>
              <a:p>
                <a:r>
                  <a:rPr lang="en-US" dirty="0"/>
                  <a:t>Add </a:t>
                </a:r>
                <a:r>
                  <a:rPr lang="en-US" dirty="0">
                    <a:solidFill>
                      <a:srgbClr val="FFC000"/>
                    </a:solidFill>
                  </a:rPr>
                  <a:t>joint loss</a:t>
                </a:r>
                <a:r>
                  <a:rPr lang="en-US" dirty="0"/>
                  <a:t> to </a:t>
                </a:r>
                <a:r>
                  <a:rPr lang="en-US" dirty="0">
                    <a:solidFill>
                      <a:srgbClr val="0070C0"/>
                    </a:solidFill>
                  </a:rPr>
                  <a:t>bone output</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r>
                                <a:rPr lang="en-US" i="1">
                                  <a:latin typeface="Cambria Math" panose="02040503050406030204" pitchFamily="18" charset="0"/>
                                </a:rPr>
                                <m:t>,0</m:t>
                              </m:r>
                            </m:sub>
                          </m:sSub>
                          <m:r>
                            <a:rPr 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e>
                            <m:sub>
                              <m: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𝑔𝑡</m:t>
                              </m:r>
                            </m:sup>
                          </m:sSubSup>
                          <m:r>
                            <a:rPr lang="en-US" i="1">
                              <a:latin typeface="Cambria Math" panose="02040503050406030204" pitchFamily="18" charset="0"/>
                            </a:rPr>
                            <m:t>||</m:t>
                          </m:r>
                        </m:e>
                        <m:sub>
                          <m:r>
                            <a:rPr lang="en-US" i="1">
                              <a:latin typeface="Cambria Math" panose="02040503050406030204" pitchFamily="18" charset="0"/>
                            </a:rPr>
                            <m:t>2</m:t>
                          </m:r>
                        </m:sub>
                      </m:sSub>
                    </m:oMath>
                  </m:oMathPara>
                </a14:m>
                <a:endParaRPr lang="en-US" dirty="0"/>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r>
                          <a:rPr lang="en-US" i="1">
                            <a:latin typeface="Cambria Math" panose="02040503050406030204" pitchFamily="18" charset="0"/>
                          </a:rPr>
                          <m:t>,0</m:t>
                        </m:r>
                      </m:sub>
                    </m:sSub>
                  </m:oMath>
                </a14:m>
                <a:r>
                  <a:rPr lang="en-US" dirty="0"/>
                  <a:t> is a summation of the bones along the </a:t>
                </a:r>
                <a:r>
                  <a:rPr lang="en-US" dirty="0">
                    <a:solidFill>
                      <a:srgbClr val="00B050"/>
                    </a:solidFill>
                  </a:rPr>
                  <a:t>kinematic tree path</a:t>
                </a:r>
                <a:r>
                  <a:rPr lang="en-US" altLang="zh-CN" dirty="0"/>
                  <a:t>.</a:t>
                </a:r>
                <a:endParaRPr lang="en-US" i="1" dirty="0">
                  <a:latin typeface="Cambria Math" panose="02040503050406030204" pitchFamily="18" charset="0"/>
                </a:endParaRPr>
              </a:p>
              <a:p>
                <a:pPr marL="0" indent="0">
                  <a:buNone/>
                </a:pP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4"/>
                <a:ext cx="6013452" cy="5032375"/>
              </a:xfrm>
              <a:blipFill>
                <a:blip r:embed="rId3"/>
                <a:stretch>
                  <a:fillRect l="-1826" t="-1937"/>
                </a:stretch>
              </a:blipFill>
            </p:spPr>
            <p:txBody>
              <a:bodyPr/>
              <a:lstStyle/>
              <a:p>
                <a:r>
                  <a:rPr lang="en-US">
                    <a:noFill/>
                  </a:rPr>
                  <a:t> </a:t>
                </a:r>
              </a:p>
            </p:txBody>
          </p:sp>
        </mc:Fallback>
      </mc:AlternateContent>
      <p:sp>
        <p:nvSpPr>
          <p:cNvPr id="4" name="Oval 3"/>
          <p:cNvSpPr>
            <a:spLocks noChangeAspect="1"/>
          </p:cNvSpPr>
          <p:nvPr/>
        </p:nvSpPr>
        <p:spPr>
          <a:xfrm>
            <a:off x="8736445" y="4260739"/>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Oval 4"/>
          <p:cNvSpPr>
            <a:spLocks noChangeAspect="1"/>
          </p:cNvSpPr>
          <p:nvPr/>
        </p:nvSpPr>
        <p:spPr>
          <a:xfrm>
            <a:off x="8736445" y="511734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Oval 5"/>
          <p:cNvSpPr>
            <a:spLocks noChangeAspect="1"/>
          </p:cNvSpPr>
          <p:nvPr/>
        </p:nvSpPr>
        <p:spPr>
          <a:xfrm>
            <a:off x="8742067" y="6229561"/>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Oval 6"/>
          <p:cNvSpPr>
            <a:spLocks noChangeAspect="1"/>
          </p:cNvSpPr>
          <p:nvPr/>
        </p:nvSpPr>
        <p:spPr>
          <a:xfrm>
            <a:off x="9857222" y="4260739"/>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8" name="Oval 7"/>
          <p:cNvSpPr>
            <a:spLocks noChangeAspect="1"/>
          </p:cNvSpPr>
          <p:nvPr/>
        </p:nvSpPr>
        <p:spPr>
          <a:xfrm>
            <a:off x="9857222" y="511734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 name="Oval 8"/>
          <p:cNvSpPr>
            <a:spLocks noChangeAspect="1"/>
          </p:cNvSpPr>
          <p:nvPr/>
        </p:nvSpPr>
        <p:spPr>
          <a:xfrm>
            <a:off x="9857559" y="6229561"/>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 name="Oval 9"/>
          <p:cNvSpPr>
            <a:spLocks noChangeAspect="1"/>
          </p:cNvSpPr>
          <p:nvPr/>
        </p:nvSpPr>
        <p:spPr>
          <a:xfrm>
            <a:off x="9309883" y="3808684"/>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Oval 10"/>
          <p:cNvSpPr>
            <a:spLocks noChangeAspect="1"/>
          </p:cNvSpPr>
          <p:nvPr/>
        </p:nvSpPr>
        <p:spPr>
          <a:xfrm>
            <a:off x="9309883" y="279853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Oval 11"/>
          <p:cNvSpPr>
            <a:spLocks noChangeAspect="1"/>
          </p:cNvSpPr>
          <p:nvPr/>
        </p:nvSpPr>
        <p:spPr>
          <a:xfrm>
            <a:off x="9315033" y="2280011"/>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 name="Oval 12"/>
          <p:cNvSpPr>
            <a:spLocks noChangeAspect="1"/>
          </p:cNvSpPr>
          <p:nvPr/>
        </p:nvSpPr>
        <p:spPr>
          <a:xfrm>
            <a:off x="9312458" y="1671638"/>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4" name="Oval 13"/>
          <p:cNvSpPr>
            <a:spLocks noChangeAspect="1"/>
          </p:cNvSpPr>
          <p:nvPr/>
        </p:nvSpPr>
        <p:spPr>
          <a:xfrm>
            <a:off x="8621068" y="2700280"/>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5" name="Oval 14"/>
          <p:cNvSpPr>
            <a:spLocks noChangeAspect="1"/>
          </p:cNvSpPr>
          <p:nvPr/>
        </p:nvSpPr>
        <p:spPr>
          <a:xfrm>
            <a:off x="7970946" y="327530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6" name="Oval 15"/>
          <p:cNvSpPr>
            <a:spLocks noChangeAspect="1"/>
          </p:cNvSpPr>
          <p:nvPr/>
        </p:nvSpPr>
        <p:spPr>
          <a:xfrm>
            <a:off x="9964349" y="2700280"/>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7" name="Oval 16"/>
          <p:cNvSpPr>
            <a:spLocks noChangeAspect="1"/>
          </p:cNvSpPr>
          <p:nvPr/>
        </p:nvSpPr>
        <p:spPr>
          <a:xfrm>
            <a:off x="10615188" y="3270476"/>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18" name="Straight Arrow Connector 17"/>
          <p:cNvCxnSpPr>
            <a:stCxn id="6" idx="0"/>
            <a:endCxn id="5" idx="4"/>
          </p:cNvCxnSpPr>
          <p:nvPr/>
        </p:nvCxnSpPr>
        <p:spPr>
          <a:xfrm flipH="1" flipV="1">
            <a:off x="8861567" y="5367591"/>
            <a:ext cx="5622" cy="861970"/>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8" idx="4"/>
          </p:cNvCxnSpPr>
          <p:nvPr/>
        </p:nvCxnSpPr>
        <p:spPr>
          <a:xfrm flipH="1" flipV="1">
            <a:off x="9982344" y="5367591"/>
            <a:ext cx="337" cy="861970"/>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0"/>
            <a:endCxn id="7" idx="4"/>
          </p:cNvCxnSpPr>
          <p:nvPr/>
        </p:nvCxnSpPr>
        <p:spPr>
          <a:xfrm flipV="1">
            <a:off x="9982344" y="4510983"/>
            <a:ext cx="0" cy="606364"/>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0"/>
            <a:endCxn id="4" idx="4"/>
          </p:cNvCxnSpPr>
          <p:nvPr/>
        </p:nvCxnSpPr>
        <p:spPr>
          <a:xfrm flipV="1">
            <a:off x="8861567" y="4510983"/>
            <a:ext cx="0" cy="606364"/>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10" idx="2"/>
          </p:cNvCxnSpPr>
          <p:nvPr/>
        </p:nvCxnSpPr>
        <p:spPr>
          <a:xfrm flipV="1">
            <a:off x="8861567" y="3933806"/>
            <a:ext cx="448316" cy="326933"/>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0"/>
            <a:endCxn id="10" idx="6"/>
          </p:cNvCxnSpPr>
          <p:nvPr/>
        </p:nvCxnSpPr>
        <p:spPr>
          <a:xfrm flipH="1" flipV="1">
            <a:off x="9560127" y="3933806"/>
            <a:ext cx="422217" cy="326933"/>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4"/>
            <a:endCxn id="10" idx="0"/>
          </p:cNvCxnSpPr>
          <p:nvPr/>
        </p:nvCxnSpPr>
        <p:spPr>
          <a:xfrm>
            <a:off x="9435005" y="3048781"/>
            <a:ext cx="0" cy="759903"/>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4"/>
            <a:endCxn id="11" idx="0"/>
          </p:cNvCxnSpPr>
          <p:nvPr/>
        </p:nvCxnSpPr>
        <p:spPr>
          <a:xfrm flipH="1">
            <a:off x="9435005" y="2530255"/>
            <a:ext cx="5150" cy="268282"/>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4"/>
            <a:endCxn id="12" idx="0"/>
          </p:cNvCxnSpPr>
          <p:nvPr/>
        </p:nvCxnSpPr>
        <p:spPr>
          <a:xfrm>
            <a:off x="9437580" y="1921882"/>
            <a:ext cx="2575" cy="358129"/>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11" idx="6"/>
          </p:cNvCxnSpPr>
          <p:nvPr/>
        </p:nvCxnSpPr>
        <p:spPr>
          <a:xfrm flipH="1">
            <a:off x="9560127" y="2825402"/>
            <a:ext cx="404222" cy="98257"/>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7" idx="1"/>
            <a:endCxn id="16" idx="6"/>
          </p:cNvCxnSpPr>
          <p:nvPr/>
        </p:nvCxnSpPr>
        <p:spPr>
          <a:xfrm flipH="1" flipV="1">
            <a:off x="10214593" y="2825402"/>
            <a:ext cx="437242" cy="481721"/>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6"/>
            <a:endCxn id="11" idx="2"/>
          </p:cNvCxnSpPr>
          <p:nvPr/>
        </p:nvCxnSpPr>
        <p:spPr>
          <a:xfrm>
            <a:off x="8871312" y="2825402"/>
            <a:ext cx="438571" cy="98257"/>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7"/>
            <a:endCxn id="14" idx="2"/>
          </p:cNvCxnSpPr>
          <p:nvPr/>
        </p:nvCxnSpPr>
        <p:spPr>
          <a:xfrm flipV="1">
            <a:off x="8184543" y="2825402"/>
            <a:ext cx="436525" cy="486552"/>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a:spLocks noChangeAspect="1"/>
          </p:cNvSpPr>
          <p:nvPr/>
        </p:nvSpPr>
        <p:spPr>
          <a:xfrm>
            <a:off x="7447849" y="429891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2" name="Oval 31"/>
          <p:cNvSpPr>
            <a:spLocks noChangeAspect="1"/>
          </p:cNvSpPr>
          <p:nvPr/>
        </p:nvSpPr>
        <p:spPr>
          <a:xfrm>
            <a:off x="11380441" y="4261544"/>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33" name="Straight Arrow Connector 32"/>
          <p:cNvCxnSpPr>
            <a:stCxn id="31" idx="0"/>
            <a:endCxn id="15" idx="3"/>
          </p:cNvCxnSpPr>
          <p:nvPr/>
        </p:nvCxnSpPr>
        <p:spPr>
          <a:xfrm flipV="1">
            <a:off x="7572971" y="3488904"/>
            <a:ext cx="434622" cy="810013"/>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2" idx="1"/>
            <a:endCxn id="17" idx="5"/>
          </p:cNvCxnSpPr>
          <p:nvPr/>
        </p:nvCxnSpPr>
        <p:spPr>
          <a:xfrm flipH="1" flipV="1">
            <a:off x="10828785" y="3484073"/>
            <a:ext cx="588303" cy="814118"/>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18913AB-A246-4039-9D8A-3BBA3BC222A0}"/>
              </a:ext>
            </a:extLst>
          </p:cNvPr>
          <p:cNvSpPr>
            <a:spLocks noChangeAspect="1"/>
          </p:cNvSpPr>
          <p:nvPr/>
        </p:nvSpPr>
        <p:spPr>
          <a:xfrm>
            <a:off x="8736445" y="5117347"/>
            <a:ext cx="250244" cy="250244"/>
          </a:xfrm>
          <a:prstGeom prst="ellipse">
            <a:avLst/>
          </a:prstGeom>
          <a:solidFill>
            <a:srgbClr val="FFC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3" name="Oval 42">
            <a:extLst>
              <a:ext uri="{FF2B5EF4-FFF2-40B4-BE49-F238E27FC236}">
                <a16:creationId xmlns:a16="http://schemas.microsoft.com/office/drawing/2014/main" id="{530EC256-8486-4FB2-BCD5-280CD14977F5}"/>
              </a:ext>
            </a:extLst>
          </p:cNvPr>
          <p:cNvSpPr>
            <a:spLocks noChangeAspect="1"/>
          </p:cNvSpPr>
          <p:nvPr/>
        </p:nvSpPr>
        <p:spPr>
          <a:xfrm>
            <a:off x="8746190" y="6229561"/>
            <a:ext cx="250244" cy="250244"/>
          </a:xfrm>
          <a:prstGeom prst="ellipse">
            <a:avLst/>
          </a:prstGeom>
          <a:solidFill>
            <a:srgbClr val="FFC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44" name="Straight Arrow Connector 43">
            <a:extLst>
              <a:ext uri="{FF2B5EF4-FFF2-40B4-BE49-F238E27FC236}">
                <a16:creationId xmlns:a16="http://schemas.microsoft.com/office/drawing/2014/main" id="{B0F36985-17CE-4977-87F8-96571AB4DB37}"/>
              </a:ext>
            </a:extLst>
          </p:cNvPr>
          <p:cNvCxnSpPr/>
          <p:nvPr/>
        </p:nvCxnSpPr>
        <p:spPr>
          <a:xfrm flipH="1" flipV="1">
            <a:off x="8925172" y="5367591"/>
            <a:ext cx="5622" cy="861970"/>
          </a:xfrm>
          <a:prstGeom prst="straightConnector1">
            <a:avLst/>
          </a:prstGeom>
          <a:ln w="857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B7DCE85-5403-415F-A9D0-0782CA29848A}"/>
              </a:ext>
            </a:extLst>
          </p:cNvPr>
          <p:cNvSpPr>
            <a:spLocks noChangeAspect="1"/>
          </p:cNvSpPr>
          <p:nvPr/>
        </p:nvSpPr>
        <p:spPr>
          <a:xfrm>
            <a:off x="8744129" y="6229561"/>
            <a:ext cx="250244" cy="250244"/>
          </a:xfrm>
          <a:prstGeom prst="ellipse">
            <a:avLst/>
          </a:prstGeom>
          <a:solidFill>
            <a:srgbClr val="FFC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6" name="Oval 45">
            <a:extLst>
              <a:ext uri="{FF2B5EF4-FFF2-40B4-BE49-F238E27FC236}">
                <a16:creationId xmlns:a16="http://schemas.microsoft.com/office/drawing/2014/main" id="{917128F6-7776-4110-A48B-5FAE2B4051AA}"/>
              </a:ext>
            </a:extLst>
          </p:cNvPr>
          <p:cNvSpPr>
            <a:spLocks noChangeAspect="1"/>
          </p:cNvSpPr>
          <p:nvPr/>
        </p:nvSpPr>
        <p:spPr>
          <a:xfrm>
            <a:off x="9309883" y="3808684"/>
            <a:ext cx="250244" cy="250244"/>
          </a:xfrm>
          <a:prstGeom prst="ellipse">
            <a:avLst/>
          </a:prstGeom>
          <a:solidFill>
            <a:srgbClr val="FFC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47" name="Straight Arrow Connector 46">
            <a:extLst>
              <a:ext uri="{FF2B5EF4-FFF2-40B4-BE49-F238E27FC236}">
                <a16:creationId xmlns:a16="http://schemas.microsoft.com/office/drawing/2014/main" id="{57C5023F-A628-4965-BF87-0A495A11A752}"/>
              </a:ext>
            </a:extLst>
          </p:cNvPr>
          <p:cNvCxnSpPr>
            <a:cxnSpLocks/>
            <a:stCxn id="45" idx="7"/>
            <a:endCxn id="46" idx="4"/>
          </p:cNvCxnSpPr>
          <p:nvPr/>
        </p:nvCxnSpPr>
        <p:spPr>
          <a:xfrm flipV="1">
            <a:off x="8957726" y="4058928"/>
            <a:ext cx="477279" cy="2207280"/>
          </a:xfrm>
          <a:prstGeom prst="straightConnector1">
            <a:avLst/>
          </a:prstGeom>
          <a:ln w="85725">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0BCBBCD3-E572-4D2B-9730-EC61F7413DF3}"/>
                  </a:ext>
                </a:extLst>
              </p:cNvPr>
              <p:cNvSpPr/>
              <p:nvPr/>
            </p:nvSpPr>
            <p:spPr>
              <a:xfrm>
                <a:off x="9521026" y="3522630"/>
                <a:ext cx="477631" cy="399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𝐽</m:t>
                          </m:r>
                        </m:e>
                        <m:sub>
                          <m:r>
                            <a:rPr lang="en-US" i="1">
                              <a:solidFill>
                                <a:schemeClr val="tx1"/>
                              </a:solidFill>
                              <a:latin typeface="Cambria Math" panose="02040503050406030204" pitchFamily="18" charset="0"/>
                            </a:rPr>
                            <m:t>0</m:t>
                          </m:r>
                        </m:sub>
                        <m:sup/>
                      </m:sSubSup>
                    </m:oMath>
                  </m:oMathPara>
                </a14:m>
                <a:endParaRPr lang="en-US" b="1" baseline="30000" dirty="0">
                  <a:solidFill>
                    <a:schemeClr val="tx1"/>
                  </a:solidFill>
                </a:endParaRPr>
              </a:p>
            </p:txBody>
          </p:sp>
        </mc:Choice>
        <mc:Fallback xmlns="">
          <p:sp>
            <p:nvSpPr>
              <p:cNvPr id="49" name="Rectangle 48">
                <a:extLst>
                  <a:ext uri="{FF2B5EF4-FFF2-40B4-BE49-F238E27FC236}">
                    <a16:creationId xmlns:a16="http://schemas.microsoft.com/office/drawing/2014/main" id="{0BCBBCD3-E572-4D2B-9730-EC61F7413DF3}"/>
                  </a:ext>
                </a:extLst>
              </p:cNvPr>
              <p:cNvSpPr>
                <a:spLocks noRot="1" noChangeAspect="1" noMove="1" noResize="1" noEditPoints="1" noAdjustHandles="1" noChangeArrowheads="1" noChangeShapeType="1" noTextEdit="1"/>
              </p:cNvSpPr>
              <p:nvPr/>
            </p:nvSpPr>
            <p:spPr>
              <a:xfrm>
                <a:off x="9521026" y="3522630"/>
                <a:ext cx="477631" cy="399276"/>
              </a:xfrm>
              <a:prstGeom prst="rect">
                <a:avLst/>
              </a:prstGeom>
              <a:blipFill>
                <a:blip r:embed="rId6"/>
                <a:stretch>
                  <a:fillRect b="-10769"/>
                </a:stretch>
              </a:blipFill>
            </p:spPr>
            <p:txBody>
              <a:bodyPr/>
              <a:lstStyle/>
              <a:p>
                <a:r>
                  <a:rPr lang="en-US">
                    <a:noFill/>
                  </a:rPr>
                  <a:t> </a:t>
                </a:r>
              </a:p>
            </p:txBody>
          </p:sp>
        </mc:Fallback>
      </mc:AlternateContent>
      <p:pic>
        <p:nvPicPr>
          <p:cNvPr id="35" name="Picture 34"/>
          <p:cNvPicPr>
            <a:picLocks noChangeAspect="1"/>
          </p:cNvPicPr>
          <p:nvPr/>
        </p:nvPicPr>
        <p:blipFill>
          <a:blip r:embed="rId7"/>
          <a:stretch>
            <a:fillRect/>
          </a:stretch>
        </p:blipFill>
        <p:spPr>
          <a:xfrm>
            <a:off x="9046290" y="5798576"/>
            <a:ext cx="736476" cy="196208"/>
          </a:xfrm>
          <a:prstGeom prst="rect">
            <a:avLst/>
          </a:prstGeom>
        </p:spPr>
      </p:pic>
      <p:pic>
        <p:nvPicPr>
          <p:cNvPr id="40" name="Picture 39"/>
          <p:cNvPicPr>
            <a:picLocks noChangeAspect="1"/>
          </p:cNvPicPr>
          <p:nvPr/>
        </p:nvPicPr>
        <p:blipFill>
          <a:blip r:embed="rId8"/>
          <a:stretch>
            <a:fillRect/>
          </a:stretch>
        </p:blipFill>
        <p:spPr>
          <a:xfrm>
            <a:off x="9309883" y="4967178"/>
            <a:ext cx="412734" cy="174740"/>
          </a:xfrm>
          <a:prstGeom prst="rect">
            <a:avLst/>
          </a:prstGeom>
        </p:spPr>
      </p:pic>
      <p:cxnSp>
        <p:nvCxnSpPr>
          <p:cNvPr id="54" name="Straight Arrow Connector 53">
            <a:extLst/>
          </p:cNvPr>
          <p:cNvCxnSpPr/>
          <p:nvPr/>
        </p:nvCxnSpPr>
        <p:spPr>
          <a:xfrm flipH="1" flipV="1">
            <a:off x="8860574" y="5367591"/>
            <a:ext cx="5622" cy="861970"/>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p:cNvPr>
          <p:cNvCxnSpPr/>
          <p:nvPr/>
        </p:nvCxnSpPr>
        <p:spPr>
          <a:xfrm flipV="1">
            <a:off x="8860574" y="4510983"/>
            <a:ext cx="0" cy="606364"/>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p:cNvPr>
          <p:cNvCxnSpPr/>
          <p:nvPr/>
        </p:nvCxnSpPr>
        <p:spPr>
          <a:xfrm flipV="1">
            <a:off x="8860574" y="3933806"/>
            <a:ext cx="448316" cy="326933"/>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1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xEl>
                                              <p:pRg st="0" end="0"/>
                                            </p:txEl>
                                          </p:spTgt>
                                        </p:tgtEl>
                                        <p:attrNameLst>
                                          <p:attrName>style.visibility</p:attrName>
                                        </p:attrNameLst>
                                      </p:cBhvr>
                                      <p:to>
                                        <p:strVal val="visible"/>
                                      </p:to>
                                    </p:set>
                                    <p:animEffect transition="in" filter="fade">
                                      <p:cBhvr>
                                        <p:cTn id="13" dur="500"/>
                                        <p:tgtEl>
                                          <p:spTgt spid="4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10"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10"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ntr" presetSubtype="0" fill="hold"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par>
                                <p:cTn id="104" presetID="10" presetClass="entr" presetSubtype="0" fill="hold"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fade">
                                      <p:cBhvr>
                                        <p:cTn id="106" dur="500"/>
                                        <p:tgtEl>
                                          <p:spTgt spid="34"/>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fade">
                                      <p:cBhvr>
                                        <p:cTn id="114" dur="500"/>
                                        <p:tgtEl>
                                          <p:spTgt spid="43"/>
                                        </p:tgtEl>
                                      </p:cBhvr>
                                    </p:animEffect>
                                  </p:childTnLst>
                                </p:cTn>
                              </p:par>
                              <p:par>
                                <p:cTn id="115" presetID="10"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par>
                                <p:cTn id="118" presetID="10" presetClass="entr" presetSubtype="0" fill="hold" nodeType="with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fade">
                                      <p:cBhvr>
                                        <p:cTn id="120" dur="500"/>
                                        <p:tgtEl>
                                          <p:spTgt spid="35"/>
                                        </p:tgtEl>
                                      </p:cBhvr>
                                    </p:animEffect>
                                  </p:childTnLst>
                                </p:cTn>
                              </p:par>
                              <p:par>
                                <p:cTn id="121" presetID="10" presetClass="entr" presetSubtype="0" fill="hold" nodeType="withEffect">
                                  <p:stCondLst>
                                    <p:cond delay="0"/>
                                  </p:stCondLst>
                                  <p:childTnLst>
                                    <p:set>
                                      <p:cBhvr>
                                        <p:cTn id="122" dur="1" fill="hold">
                                          <p:stCondLst>
                                            <p:cond delay="0"/>
                                          </p:stCondLst>
                                        </p:cTn>
                                        <p:tgtEl>
                                          <p:spTgt spid="3">
                                            <p:txEl>
                                              <p:pRg st="2" end="2"/>
                                            </p:txEl>
                                          </p:spTgt>
                                        </p:tgtEl>
                                        <p:attrNameLst>
                                          <p:attrName>style.visibility</p:attrName>
                                        </p:attrNameLst>
                                      </p:cBhvr>
                                      <p:to>
                                        <p:strVal val="visible"/>
                                      </p:to>
                                    </p:set>
                                    <p:animEffect transition="in" filter="fade">
                                      <p:cBhvr>
                                        <p:cTn id="123" dur="500"/>
                                        <p:tgtEl>
                                          <p:spTgt spid="3">
                                            <p:txEl>
                                              <p:pRg st="2" end="2"/>
                                            </p:txEl>
                                          </p:spTgt>
                                        </p:tgtEl>
                                      </p:cBhvr>
                                    </p:animEffect>
                                  </p:childTnLst>
                                </p:cTn>
                              </p:par>
                              <p:par>
                                <p:cTn id="124" presetID="10" presetClass="entr" presetSubtype="0" fill="hold" nodeType="withEffect">
                                  <p:stCondLst>
                                    <p:cond delay="0"/>
                                  </p:stCondLst>
                                  <p:childTnLst>
                                    <p:set>
                                      <p:cBhvr>
                                        <p:cTn id="125" dur="1" fill="hold">
                                          <p:stCondLst>
                                            <p:cond delay="0"/>
                                          </p:stCondLst>
                                        </p:cTn>
                                        <p:tgtEl>
                                          <p:spTgt spid="3">
                                            <p:txEl>
                                              <p:pRg st="3" end="3"/>
                                            </p:txEl>
                                          </p:spTgt>
                                        </p:tgtEl>
                                        <p:attrNameLst>
                                          <p:attrName>style.visibility</p:attrName>
                                        </p:attrNameLst>
                                      </p:cBhvr>
                                      <p:to>
                                        <p:strVal val="visible"/>
                                      </p:to>
                                    </p:set>
                                    <p:animEffect transition="in" filter="fade">
                                      <p:cBhvr>
                                        <p:cTn id="126" dur="500"/>
                                        <p:tgtEl>
                                          <p:spTgt spid="3">
                                            <p:txEl>
                                              <p:pRg st="3" end="3"/>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3">
                                            <p:txEl>
                                              <p:pRg st="4" end="4"/>
                                            </p:txEl>
                                          </p:spTgt>
                                        </p:tgtEl>
                                        <p:attrNameLst>
                                          <p:attrName>style.visibility</p:attrName>
                                        </p:attrNameLst>
                                      </p:cBhvr>
                                      <p:to>
                                        <p:strVal val="visible"/>
                                      </p:to>
                                    </p:set>
                                    <p:animEffect transition="in" filter="fade">
                                      <p:cBhvr>
                                        <p:cTn id="131" dur="500"/>
                                        <p:tgtEl>
                                          <p:spTgt spid="3">
                                            <p:txEl>
                                              <p:pRg st="4" end="4"/>
                                            </p:txEl>
                                          </p:spTgt>
                                        </p:tgtEl>
                                      </p:cBhvr>
                                    </p:animEffect>
                                  </p:childTnLst>
                                </p:cTn>
                              </p:par>
                              <p:par>
                                <p:cTn id="132" presetID="10" presetClass="entr" presetSubtype="0" fill="hold" nodeType="withEffect">
                                  <p:stCondLst>
                                    <p:cond delay="0"/>
                                  </p:stCondLst>
                                  <p:childTnLst>
                                    <p:set>
                                      <p:cBhvr>
                                        <p:cTn id="133" dur="1" fill="hold">
                                          <p:stCondLst>
                                            <p:cond delay="0"/>
                                          </p:stCondLst>
                                        </p:cTn>
                                        <p:tgtEl>
                                          <p:spTgt spid="3">
                                            <p:txEl>
                                              <p:pRg st="5" end="5"/>
                                            </p:txEl>
                                          </p:spTgt>
                                        </p:tgtEl>
                                        <p:attrNameLst>
                                          <p:attrName>style.visibility</p:attrName>
                                        </p:attrNameLst>
                                      </p:cBhvr>
                                      <p:to>
                                        <p:strVal val="visible"/>
                                      </p:to>
                                    </p:set>
                                    <p:animEffect transition="in" filter="fade">
                                      <p:cBhvr>
                                        <p:cTn id="134" dur="500"/>
                                        <p:tgtEl>
                                          <p:spTgt spid="3">
                                            <p:txEl>
                                              <p:pRg st="5" end="5"/>
                                            </p:txEl>
                                          </p:spTgt>
                                        </p:tgtEl>
                                      </p:cBhvr>
                                    </p:animEffect>
                                  </p:childTnLst>
                                </p:cTn>
                              </p:par>
                              <p:par>
                                <p:cTn id="135" presetID="10" presetClass="exit" presetSubtype="0" fill="hold" grpId="1" nodeType="withEffect">
                                  <p:stCondLst>
                                    <p:cond delay="0"/>
                                  </p:stCondLst>
                                  <p:childTnLst>
                                    <p:animEffect transition="out" filter="fade">
                                      <p:cBhvr>
                                        <p:cTn id="136" dur="500"/>
                                        <p:tgtEl>
                                          <p:spTgt spid="42"/>
                                        </p:tgtEl>
                                      </p:cBhvr>
                                    </p:animEffect>
                                    <p:set>
                                      <p:cBhvr>
                                        <p:cTn id="137" dur="1" fill="hold">
                                          <p:stCondLst>
                                            <p:cond delay="499"/>
                                          </p:stCondLst>
                                        </p:cTn>
                                        <p:tgtEl>
                                          <p:spTgt spid="42"/>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43"/>
                                        </p:tgtEl>
                                      </p:cBhvr>
                                    </p:animEffect>
                                    <p:set>
                                      <p:cBhvr>
                                        <p:cTn id="140" dur="1" fill="hold">
                                          <p:stCondLst>
                                            <p:cond delay="499"/>
                                          </p:stCondLst>
                                        </p:cTn>
                                        <p:tgtEl>
                                          <p:spTgt spid="43"/>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44"/>
                                        </p:tgtEl>
                                      </p:cBhvr>
                                    </p:animEffect>
                                    <p:set>
                                      <p:cBhvr>
                                        <p:cTn id="143" dur="1" fill="hold">
                                          <p:stCondLst>
                                            <p:cond delay="499"/>
                                          </p:stCondLst>
                                        </p:cTn>
                                        <p:tgtEl>
                                          <p:spTgt spid="44"/>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35"/>
                                        </p:tgtEl>
                                      </p:cBhvr>
                                    </p:animEffect>
                                    <p:set>
                                      <p:cBhvr>
                                        <p:cTn id="146" dur="1" fill="hold">
                                          <p:stCondLst>
                                            <p:cond delay="499"/>
                                          </p:stCondLst>
                                        </p:cTn>
                                        <p:tgtEl>
                                          <p:spTgt spid="35"/>
                                        </p:tgtEl>
                                        <p:attrNameLst>
                                          <p:attrName>style.visibility</p:attrName>
                                        </p:attrNameLst>
                                      </p:cBhvr>
                                      <p:to>
                                        <p:strVal val="hidden"/>
                                      </p:to>
                                    </p:set>
                                  </p:childTnLst>
                                </p:cTn>
                              </p:par>
                              <p:par>
                                <p:cTn id="147" presetID="10" presetClass="entr" presetSubtype="0" fill="hold" grpId="0" nodeType="with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fade">
                                      <p:cBhvr>
                                        <p:cTn id="149" dur="500"/>
                                        <p:tgtEl>
                                          <p:spTgt spid="4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500"/>
                                        <p:tgtEl>
                                          <p:spTgt spid="46"/>
                                        </p:tgtEl>
                                      </p:cBhvr>
                                    </p:animEffect>
                                  </p:childTnLst>
                                </p:cTn>
                              </p:par>
                              <p:par>
                                <p:cTn id="153" presetID="10" presetClass="entr" presetSubtype="0" fill="hold" nodeType="with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childTnLst>
                                </p:cTn>
                              </p:par>
                              <p:par>
                                <p:cTn id="156" presetID="10" presetClass="entr" presetSubtype="0" fill="hold" nodeType="withEffect">
                                  <p:stCondLst>
                                    <p:cond delay="0"/>
                                  </p:stCondLst>
                                  <p:childTnLst>
                                    <p:set>
                                      <p:cBhvr>
                                        <p:cTn id="157" dur="1" fill="hold">
                                          <p:stCondLst>
                                            <p:cond delay="0"/>
                                          </p:stCondLst>
                                        </p:cTn>
                                        <p:tgtEl>
                                          <p:spTgt spid="40"/>
                                        </p:tgtEl>
                                        <p:attrNameLst>
                                          <p:attrName>style.visibility</p:attrName>
                                        </p:attrNameLst>
                                      </p:cBhvr>
                                      <p:to>
                                        <p:strVal val="visible"/>
                                      </p:to>
                                    </p:set>
                                    <p:animEffect transition="in" filter="fade">
                                      <p:cBhvr>
                                        <p:cTn id="158" dur="500"/>
                                        <p:tgtEl>
                                          <p:spTgt spid="40"/>
                                        </p:tgtEl>
                                      </p:cBhvr>
                                    </p:animEffect>
                                  </p:childTnLst>
                                </p:cTn>
                              </p:par>
                              <p:par>
                                <p:cTn id="159" presetID="10" presetClass="entr" presetSubtype="0" fill="hold" nodeType="with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fade">
                                      <p:cBhvr>
                                        <p:cTn id="161" dur="500"/>
                                        <p:tgtEl>
                                          <p:spTgt spid="54"/>
                                        </p:tgtEl>
                                      </p:cBhvr>
                                    </p:animEffect>
                                  </p:childTnLst>
                                </p:cTn>
                              </p:par>
                              <p:par>
                                <p:cTn id="162" presetID="10" presetClass="entr" presetSubtype="0" fill="hold" nodeType="withEffect">
                                  <p:stCondLst>
                                    <p:cond delay="0"/>
                                  </p:stCondLst>
                                  <p:childTnLst>
                                    <p:set>
                                      <p:cBhvr>
                                        <p:cTn id="163" dur="1" fill="hold">
                                          <p:stCondLst>
                                            <p:cond delay="0"/>
                                          </p:stCondLst>
                                        </p:cTn>
                                        <p:tgtEl>
                                          <p:spTgt spid="55"/>
                                        </p:tgtEl>
                                        <p:attrNameLst>
                                          <p:attrName>style.visibility</p:attrName>
                                        </p:attrNameLst>
                                      </p:cBhvr>
                                      <p:to>
                                        <p:strVal val="visible"/>
                                      </p:to>
                                    </p:set>
                                    <p:animEffect transition="in" filter="fade">
                                      <p:cBhvr>
                                        <p:cTn id="164" dur="500"/>
                                        <p:tgtEl>
                                          <p:spTgt spid="55"/>
                                        </p:tgtEl>
                                      </p:cBhvr>
                                    </p:animEffect>
                                  </p:childTnLst>
                                </p:cTn>
                              </p:par>
                              <p:par>
                                <p:cTn id="165" presetID="10" presetClass="entr" presetSubtype="0" fill="hold" nodeType="with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fade">
                                      <p:cBhvr>
                                        <p:cTn id="167" dur="500"/>
                                        <p:tgtEl>
                                          <p:spTgt spid="56"/>
                                        </p:tgtEl>
                                      </p:cBhvr>
                                    </p:animEffect>
                                  </p:childTnLst>
                                </p:cTn>
                              </p:par>
                              <p:par>
                                <p:cTn id="168" presetID="10" presetClass="entr" presetSubtype="0" fill="hold" nodeType="withEffect">
                                  <p:stCondLst>
                                    <p:cond delay="0"/>
                                  </p:stCondLst>
                                  <p:childTnLst>
                                    <p:set>
                                      <p:cBhvr>
                                        <p:cTn id="169" dur="1" fill="hold">
                                          <p:stCondLst>
                                            <p:cond delay="0"/>
                                          </p:stCondLst>
                                        </p:cTn>
                                        <p:tgtEl>
                                          <p:spTgt spid="3">
                                            <p:txEl>
                                              <p:pRg st="6" end="6"/>
                                            </p:txEl>
                                          </p:spTgt>
                                        </p:tgtEl>
                                        <p:attrNameLst>
                                          <p:attrName>style.visibility</p:attrName>
                                        </p:attrNameLst>
                                      </p:cBhvr>
                                      <p:to>
                                        <p:strVal val="visible"/>
                                      </p:to>
                                    </p:set>
                                    <p:animEffect transition="in" filter="fade">
                                      <p:cBhvr>
                                        <p:cTn id="17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31" grpId="0" animBg="1"/>
      <p:bldP spid="32" grpId="0" animBg="1"/>
      <p:bldP spid="42" grpId="0" animBg="1"/>
      <p:bldP spid="42" grpId="1" animBg="1"/>
      <p:bldP spid="43" grpId="0" animBg="1"/>
      <p:bldP spid="43" grpId="1" animBg="1"/>
      <p:bldP spid="45" grpId="0" animBg="1"/>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a:t>
            </a:r>
            <a:r>
              <a:rPr lang="en-US" dirty="0"/>
              <a:t>eneralize to Any Joint Pair Loss</a:t>
            </a:r>
          </a:p>
        </p:txBody>
      </p:sp>
      <p:sp>
        <p:nvSpPr>
          <p:cNvPr id="4" name="Oval 3"/>
          <p:cNvSpPr>
            <a:spLocks noChangeAspect="1"/>
          </p:cNvSpPr>
          <p:nvPr/>
        </p:nvSpPr>
        <p:spPr>
          <a:xfrm>
            <a:off x="8736445" y="4260739"/>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Oval 4"/>
          <p:cNvSpPr>
            <a:spLocks noChangeAspect="1"/>
          </p:cNvSpPr>
          <p:nvPr/>
        </p:nvSpPr>
        <p:spPr>
          <a:xfrm>
            <a:off x="8736445" y="511734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Oval 5"/>
          <p:cNvSpPr>
            <a:spLocks noChangeAspect="1"/>
          </p:cNvSpPr>
          <p:nvPr/>
        </p:nvSpPr>
        <p:spPr>
          <a:xfrm>
            <a:off x="8742067" y="6229561"/>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7" name="Oval 6"/>
          <p:cNvSpPr>
            <a:spLocks noChangeAspect="1"/>
          </p:cNvSpPr>
          <p:nvPr/>
        </p:nvSpPr>
        <p:spPr>
          <a:xfrm>
            <a:off x="9857222" y="4260739"/>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8" name="Oval 7"/>
          <p:cNvSpPr>
            <a:spLocks noChangeAspect="1"/>
          </p:cNvSpPr>
          <p:nvPr/>
        </p:nvSpPr>
        <p:spPr>
          <a:xfrm>
            <a:off x="9857222" y="511734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9" name="Oval 8"/>
          <p:cNvSpPr>
            <a:spLocks noChangeAspect="1"/>
          </p:cNvSpPr>
          <p:nvPr/>
        </p:nvSpPr>
        <p:spPr>
          <a:xfrm>
            <a:off x="9857559" y="6229561"/>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0" name="Oval 9"/>
          <p:cNvSpPr>
            <a:spLocks noChangeAspect="1"/>
          </p:cNvSpPr>
          <p:nvPr/>
        </p:nvSpPr>
        <p:spPr>
          <a:xfrm>
            <a:off x="9309883" y="3808684"/>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Oval 10"/>
          <p:cNvSpPr>
            <a:spLocks noChangeAspect="1"/>
          </p:cNvSpPr>
          <p:nvPr/>
        </p:nvSpPr>
        <p:spPr>
          <a:xfrm>
            <a:off x="9309883" y="279853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Oval 11"/>
          <p:cNvSpPr>
            <a:spLocks noChangeAspect="1"/>
          </p:cNvSpPr>
          <p:nvPr/>
        </p:nvSpPr>
        <p:spPr>
          <a:xfrm>
            <a:off x="9315033" y="2280011"/>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 name="Oval 12"/>
          <p:cNvSpPr>
            <a:spLocks noChangeAspect="1"/>
          </p:cNvSpPr>
          <p:nvPr/>
        </p:nvSpPr>
        <p:spPr>
          <a:xfrm>
            <a:off x="9312458" y="1671638"/>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4" name="Oval 13"/>
          <p:cNvSpPr>
            <a:spLocks noChangeAspect="1"/>
          </p:cNvSpPr>
          <p:nvPr/>
        </p:nvSpPr>
        <p:spPr>
          <a:xfrm>
            <a:off x="8621068" y="2700280"/>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5" name="Oval 14"/>
          <p:cNvSpPr>
            <a:spLocks noChangeAspect="1"/>
          </p:cNvSpPr>
          <p:nvPr/>
        </p:nvSpPr>
        <p:spPr>
          <a:xfrm>
            <a:off x="7970946" y="327530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6" name="Oval 15"/>
          <p:cNvSpPr>
            <a:spLocks noChangeAspect="1"/>
          </p:cNvSpPr>
          <p:nvPr/>
        </p:nvSpPr>
        <p:spPr>
          <a:xfrm>
            <a:off x="9964349" y="2700280"/>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7" name="Oval 16"/>
          <p:cNvSpPr>
            <a:spLocks noChangeAspect="1"/>
          </p:cNvSpPr>
          <p:nvPr/>
        </p:nvSpPr>
        <p:spPr>
          <a:xfrm>
            <a:off x="10615188" y="3270476"/>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18" name="Straight Arrow Connector 17"/>
          <p:cNvCxnSpPr>
            <a:stCxn id="6" idx="0"/>
            <a:endCxn id="5" idx="4"/>
          </p:cNvCxnSpPr>
          <p:nvPr/>
        </p:nvCxnSpPr>
        <p:spPr>
          <a:xfrm flipH="1" flipV="1">
            <a:off x="8861567" y="5367591"/>
            <a:ext cx="5622" cy="861970"/>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8" idx="4"/>
          </p:cNvCxnSpPr>
          <p:nvPr/>
        </p:nvCxnSpPr>
        <p:spPr>
          <a:xfrm flipH="1" flipV="1">
            <a:off x="9982344" y="5367591"/>
            <a:ext cx="337" cy="861970"/>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0"/>
            <a:endCxn id="7" idx="4"/>
          </p:cNvCxnSpPr>
          <p:nvPr/>
        </p:nvCxnSpPr>
        <p:spPr>
          <a:xfrm flipV="1">
            <a:off x="9982344" y="4510983"/>
            <a:ext cx="0" cy="606364"/>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0"/>
            <a:endCxn id="4" idx="4"/>
          </p:cNvCxnSpPr>
          <p:nvPr/>
        </p:nvCxnSpPr>
        <p:spPr>
          <a:xfrm flipV="1">
            <a:off x="8861567" y="4510983"/>
            <a:ext cx="0" cy="606364"/>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10" idx="2"/>
          </p:cNvCxnSpPr>
          <p:nvPr/>
        </p:nvCxnSpPr>
        <p:spPr>
          <a:xfrm flipV="1">
            <a:off x="8861567" y="3933806"/>
            <a:ext cx="448316" cy="326933"/>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0"/>
            <a:endCxn id="10" idx="6"/>
          </p:cNvCxnSpPr>
          <p:nvPr/>
        </p:nvCxnSpPr>
        <p:spPr>
          <a:xfrm flipH="1" flipV="1">
            <a:off x="9560127" y="3933806"/>
            <a:ext cx="422217" cy="326933"/>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4"/>
            <a:endCxn id="10" idx="0"/>
          </p:cNvCxnSpPr>
          <p:nvPr/>
        </p:nvCxnSpPr>
        <p:spPr>
          <a:xfrm>
            <a:off x="9435005" y="3048781"/>
            <a:ext cx="0" cy="759903"/>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4"/>
            <a:endCxn id="11" idx="0"/>
          </p:cNvCxnSpPr>
          <p:nvPr/>
        </p:nvCxnSpPr>
        <p:spPr>
          <a:xfrm flipH="1">
            <a:off x="9435005" y="2530255"/>
            <a:ext cx="5150" cy="268282"/>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4"/>
            <a:endCxn id="12" idx="0"/>
          </p:cNvCxnSpPr>
          <p:nvPr/>
        </p:nvCxnSpPr>
        <p:spPr>
          <a:xfrm>
            <a:off x="9437580" y="1921882"/>
            <a:ext cx="2575" cy="358129"/>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11" idx="6"/>
          </p:cNvCxnSpPr>
          <p:nvPr/>
        </p:nvCxnSpPr>
        <p:spPr>
          <a:xfrm flipH="1">
            <a:off x="9560127" y="2825402"/>
            <a:ext cx="404222" cy="98257"/>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7" idx="1"/>
            <a:endCxn id="16" idx="6"/>
          </p:cNvCxnSpPr>
          <p:nvPr/>
        </p:nvCxnSpPr>
        <p:spPr>
          <a:xfrm flipH="1" flipV="1">
            <a:off x="10214593" y="2825402"/>
            <a:ext cx="437242" cy="481721"/>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6"/>
            <a:endCxn id="11" idx="2"/>
          </p:cNvCxnSpPr>
          <p:nvPr/>
        </p:nvCxnSpPr>
        <p:spPr>
          <a:xfrm>
            <a:off x="8871312" y="2825402"/>
            <a:ext cx="438571" cy="98257"/>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7"/>
            <a:endCxn id="14" idx="2"/>
          </p:cNvCxnSpPr>
          <p:nvPr/>
        </p:nvCxnSpPr>
        <p:spPr>
          <a:xfrm flipV="1">
            <a:off x="8184543" y="2825402"/>
            <a:ext cx="436525" cy="486552"/>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a:spLocks noChangeAspect="1"/>
          </p:cNvSpPr>
          <p:nvPr/>
        </p:nvSpPr>
        <p:spPr>
          <a:xfrm>
            <a:off x="7447849" y="4298917"/>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2" name="Oval 31"/>
          <p:cNvSpPr>
            <a:spLocks noChangeAspect="1"/>
          </p:cNvSpPr>
          <p:nvPr/>
        </p:nvSpPr>
        <p:spPr>
          <a:xfrm>
            <a:off x="11380441" y="4261544"/>
            <a:ext cx="250244" cy="25024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33" name="Straight Arrow Connector 32"/>
          <p:cNvCxnSpPr>
            <a:stCxn id="31" idx="0"/>
            <a:endCxn id="15" idx="3"/>
          </p:cNvCxnSpPr>
          <p:nvPr/>
        </p:nvCxnSpPr>
        <p:spPr>
          <a:xfrm flipV="1">
            <a:off x="7572971" y="3488904"/>
            <a:ext cx="434622" cy="810013"/>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2" idx="1"/>
            <a:endCxn id="17" idx="5"/>
          </p:cNvCxnSpPr>
          <p:nvPr/>
        </p:nvCxnSpPr>
        <p:spPr>
          <a:xfrm flipH="1" flipV="1">
            <a:off x="10828785" y="3484073"/>
            <a:ext cx="588303" cy="814118"/>
          </a:xfrm>
          <a:prstGeom prst="straightConnector1">
            <a:avLst/>
          </a:prstGeom>
          <a:ln w="857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p:cNvSpPr>
            <a:spLocks noChangeAspect="1"/>
          </p:cNvSpPr>
          <p:nvPr/>
        </p:nvSpPr>
        <p:spPr>
          <a:xfrm>
            <a:off x="8742067" y="6229561"/>
            <a:ext cx="250244" cy="250244"/>
          </a:xfrm>
          <a:prstGeom prst="ellipse">
            <a:avLst/>
          </a:prstGeom>
          <a:solidFill>
            <a:srgbClr val="FFC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9" name="Oval 58"/>
          <p:cNvSpPr>
            <a:spLocks noChangeAspect="1"/>
          </p:cNvSpPr>
          <p:nvPr/>
        </p:nvSpPr>
        <p:spPr>
          <a:xfrm>
            <a:off x="7970946" y="3275307"/>
            <a:ext cx="250244" cy="250244"/>
          </a:xfrm>
          <a:prstGeom prst="ellipse">
            <a:avLst/>
          </a:prstGeom>
          <a:solidFill>
            <a:srgbClr val="FFC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cxnSp>
        <p:nvCxnSpPr>
          <p:cNvPr id="60" name="Straight Arrow Connector 59">
            <a:extLst/>
          </p:cNvPr>
          <p:cNvCxnSpPr>
            <a:cxnSpLocks/>
            <a:stCxn id="58" idx="1"/>
            <a:endCxn id="59" idx="5"/>
          </p:cNvCxnSpPr>
          <p:nvPr/>
        </p:nvCxnSpPr>
        <p:spPr>
          <a:xfrm flipH="1" flipV="1">
            <a:off x="8184543" y="3488904"/>
            <a:ext cx="594171" cy="2777304"/>
          </a:xfrm>
          <a:prstGeom prst="straightConnector1">
            <a:avLst/>
          </a:prstGeom>
          <a:ln w="857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p:cNvPr>
          <p:cNvCxnSpPr/>
          <p:nvPr/>
        </p:nvCxnSpPr>
        <p:spPr>
          <a:xfrm flipH="1" flipV="1">
            <a:off x="8860574" y="5367591"/>
            <a:ext cx="5622" cy="861970"/>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p:cNvPr>
          <p:cNvCxnSpPr/>
          <p:nvPr/>
        </p:nvCxnSpPr>
        <p:spPr>
          <a:xfrm flipV="1">
            <a:off x="8860574" y="4510983"/>
            <a:ext cx="0" cy="606364"/>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p:cNvPr>
          <p:cNvCxnSpPr/>
          <p:nvPr/>
        </p:nvCxnSpPr>
        <p:spPr>
          <a:xfrm flipV="1">
            <a:off x="8860574" y="3933806"/>
            <a:ext cx="448316" cy="326933"/>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p:cNvPr>
          <p:cNvCxnSpPr/>
          <p:nvPr/>
        </p:nvCxnSpPr>
        <p:spPr>
          <a:xfrm>
            <a:off x="9434012" y="3048781"/>
            <a:ext cx="0" cy="759903"/>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p:cNvPr>
          <p:cNvCxnSpPr/>
          <p:nvPr/>
        </p:nvCxnSpPr>
        <p:spPr>
          <a:xfrm>
            <a:off x="8870319" y="2825402"/>
            <a:ext cx="438571" cy="98257"/>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p:cNvPr>
          <p:cNvCxnSpPr/>
          <p:nvPr/>
        </p:nvCxnSpPr>
        <p:spPr>
          <a:xfrm flipV="1">
            <a:off x="8183550" y="2825402"/>
            <a:ext cx="436525" cy="486552"/>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5756B591-3AFA-47E7-93DF-6D74CD2A70BF}"/>
                  </a:ext>
                </a:extLst>
              </p:cNvPr>
              <p:cNvSpPr>
                <a:spLocks noGrp="1"/>
              </p:cNvSpPr>
              <p:nvPr>
                <p:ph idx="1"/>
              </p:nvPr>
            </p:nvSpPr>
            <p:spPr>
              <a:xfrm>
                <a:off x="838201" y="1825624"/>
                <a:ext cx="6013452" cy="5032375"/>
              </a:xfrm>
            </p:spPr>
            <p:txBody>
              <a:bodyPr>
                <a:normAutofit/>
              </a:bodyPr>
              <a:lstStyle/>
              <a:p>
                <a:r>
                  <a:rPr lang="en-US" dirty="0">
                    <a:solidFill>
                      <a:srgbClr val="0070C0"/>
                    </a:solidFill>
                  </a:rPr>
                  <a:t>Bone output</a:t>
                </a:r>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𝑝𝑎𝑟</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ea typeface="Cambria Math" panose="02040503050406030204" pitchFamily="18" charset="0"/>
                            </a:rPr>
                            <m:t>𝑝𝑎𝑟</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sub>
                      </m:sSub>
                    </m:oMath>
                  </m:oMathPara>
                </a14:m>
                <a:endParaRPr lang="en-US" dirty="0"/>
              </a:p>
              <a:p>
                <a:r>
                  <a:rPr lang="en-US" dirty="0">
                    <a:solidFill>
                      <a:srgbClr val="FFC000"/>
                    </a:solidFill>
                  </a:rPr>
                  <a:t>Bone loss</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𝑝𝑎𝑟</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b>
                          </m:sSub>
                          <m:r>
                            <a:rPr 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𝑝𝑎𝑟</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ub>
                            <m:sup>
                              <m:r>
                                <a:rPr lang="en-US" altLang="zh-CN" i="1">
                                  <a:latin typeface="Cambria Math" panose="02040503050406030204" pitchFamily="18" charset="0"/>
                                </a:rPr>
                                <m:t>𝑔𝑡</m:t>
                              </m:r>
                            </m:sup>
                          </m:sSubSup>
                          <m:r>
                            <a:rPr lang="en-US" i="1">
                              <a:latin typeface="Cambria Math" panose="02040503050406030204" pitchFamily="18" charset="0"/>
                            </a:rPr>
                            <m:t>||</m:t>
                          </m:r>
                        </m:e>
                        <m:sub>
                          <m:r>
                            <a:rPr lang="en-US" i="1">
                              <a:latin typeface="Cambria Math" panose="02040503050406030204" pitchFamily="18" charset="0"/>
                            </a:rPr>
                            <m:t>2</m:t>
                          </m:r>
                        </m:sub>
                      </m:sSub>
                    </m:oMath>
                  </m:oMathPara>
                </a14:m>
                <a:endParaRPr lang="en-US" dirty="0"/>
              </a:p>
              <a:p>
                <a:r>
                  <a:rPr lang="en-US" dirty="0"/>
                  <a:t>Add </a:t>
                </a:r>
                <a:r>
                  <a:rPr lang="en-US" dirty="0">
                    <a:solidFill>
                      <a:srgbClr val="FFC000"/>
                    </a:solidFill>
                  </a:rPr>
                  <a:t>joint loss</a:t>
                </a:r>
                <a:r>
                  <a:rPr lang="en-US" dirty="0"/>
                  <a:t> to </a:t>
                </a:r>
                <a:r>
                  <a:rPr lang="en-US" dirty="0">
                    <a:solidFill>
                      <a:srgbClr val="0070C0"/>
                    </a:solidFill>
                  </a:rPr>
                  <a:t>bone output</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rPr>
                                <m:t>𝑘</m:t>
                              </m:r>
                              <m:r>
                                <a:rPr lang="en-US" i="1">
                                  <a:latin typeface="Cambria Math" panose="02040503050406030204" pitchFamily="18" charset="0"/>
                                </a:rPr>
                                <m:t>,0</m:t>
                              </m:r>
                            </m:sub>
                          </m:sSub>
                          <m:r>
                            <a:rPr 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e>
                            <m:sub>
                              <m:r>
                                <a:rPr lang="en-US" altLang="zh-CN" i="1">
                                  <a:latin typeface="Cambria Math" panose="02040503050406030204" pitchFamily="18" charset="0"/>
                                </a:rPr>
                                <m:t>𝑘</m:t>
                              </m:r>
                              <m:r>
                                <a:rPr lang="en-US" altLang="zh-CN" i="1">
                                  <a:latin typeface="Cambria Math" panose="02040503050406030204" pitchFamily="18" charset="0"/>
                                </a:rPr>
                                <m:t>,0</m:t>
                              </m:r>
                            </m:sub>
                            <m:sup>
                              <m:r>
                                <a:rPr lang="en-US" altLang="zh-CN" i="1">
                                  <a:latin typeface="Cambria Math" panose="02040503050406030204" pitchFamily="18" charset="0"/>
                                </a:rPr>
                                <m:t>𝑔𝑡</m:t>
                              </m:r>
                            </m:sup>
                          </m:sSubSup>
                          <m:r>
                            <a:rPr lang="en-US" i="1">
                              <a:latin typeface="Cambria Math" panose="02040503050406030204" pitchFamily="18" charset="0"/>
                            </a:rPr>
                            <m:t>||</m:t>
                          </m:r>
                        </m:e>
                        <m:sub>
                          <m:r>
                            <a:rPr lang="en-US" i="1">
                              <a:latin typeface="Cambria Math" panose="02040503050406030204" pitchFamily="18" charset="0"/>
                            </a:rPr>
                            <m:t>2</m:t>
                          </m:r>
                        </m:sub>
                      </m:sSub>
                    </m:oMath>
                  </m:oMathPara>
                </a14:m>
                <a:endParaRPr lang="en-US" dirty="0"/>
              </a:p>
              <a:p>
                <a:r>
                  <a:rPr lang="en-US" altLang="zh-CN" dirty="0"/>
                  <a:t>G</a:t>
                </a:r>
                <a:r>
                  <a:rPr lang="en-US" dirty="0"/>
                  <a:t>eneralize to </a:t>
                </a:r>
                <a:r>
                  <a:rPr lang="en-US" dirty="0">
                    <a:solidFill>
                      <a:srgbClr val="FFC000"/>
                    </a:solidFill>
                  </a:rPr>
                  <a:t>any joint pair loss</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sub>
                          </m:sSub>
                          <m:r>
                            <a:rPr 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𝐽</m:t>
                              </m:r>
                            </m:e>
                            <m:sub>
                              <m:r>
                                <a:rPr lang="en-US" altLang="zh-CN" i="1">
                                  <a:latin typeface="Cambria Math" panose="02040503050406030204" pitchFamily="18" charset="0"/>
                                  <a:ea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𝑣</m:t>
                              </m:r>
                            </m:sub>
                            <m:sup>
                              <m:r>
                                <a:rPr lang="en-US" altLang="zh-CN" i="1">
                                  <a:latin typeface="Cambria Math" panose="02040503050406030204" pitchFamily="18" charset="0"/>
                                </a:rPr>
                                <m:t>𝑔𝑡</m:t>
                              </m:r>
                            </m:sup>
                          </m:sSubSup>
                          <m:r>
                            <a:rPr lang="en-US" i="1">
                              <a:latin typeface="Cambria Math" panose="02040503050406030204" pitchFamily="18" charset="0"/>
                            </a:rPr>
                            <m:t>||</m:t>
                          </m:r>
                        </m:e>
                        <m:sub>
                          <m:r>
                            <a:rPr lang="en-US" i="1">
                              <a:latin typeface="Cambria Math" panose="02040503050406030204" pitchFamily="18" charset="0"/>
                            </a:rPr>
                            <m:t>2</m:t>
                          </m:r>
                        </m:sub>
                      </m:sSub>
                    </m:oMath>
                  </m:oMathPara>
                </a14:m>
                <a:endParaRPr lang="en-US" dirty="0"/>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𝑢</m:t>
                        </m:r>
                        <m:r>
                          <a:rPr lang="en-US" i="1">
                            <a:latin typeface="Cambria Math" panose="02040503050406030204" pitchFamily="18" charset="0"/>
                          </a:rPr>
                          <m:t>,</m:t>
                        </m:r>
                        <m:r>
                          <a:rPr lang="en-US" b="0" i="1" smtClean="0">
                            <a:latin typeface="Cambria Math" panose="02040503050406030204" pitchFamily="18" charset="0"/>
                          </a:rPr>
                          <m:t>𝑣</m:t>
                        </m:r>
                      </m:sub>
                    </m:sSub>
                  </m:oMath>
                </a14:m>
                <a:r>
                  <a:rPr lang="en-US" dirty="0"/>
                  <a:t> is a summation of the bones along the </a:t>
                </a:r>
                <a:r>
                  <a:rPr lang="en-US" dirty="0">
                    <a:solidFill>
                      <a:srgbClr val="00B050"/>
                    </a:solidFill>
                  </a:rPr>
                  <a:t>kinematic tree path</a:t>
                </a:r>
                <a:r>
                  <a:rPr lang="en-US" altLang="zh-CN" dirty="0"/>
                  <a:t>.</a:t>
                </a:r>
                <a:endParaRPr lang="en-US" dirty="0"/>
              </a:p>
              <a:p>
                <a:pPr marL="0" indent="0">
                  <a:buNone/>
                </a:pPr>
                <a:endParaRPr lang="en-US" i="1" dirty="0">
                  <a:latin typeface="Cambria Math" panose="02040503050406030204" pitchFamily="18" charset="0"/>
                </a:endParaRPr>
              </a:p>
              <a:p>
                <a:pPr marL="0" indent="0">
                  <a:buNone/>
                </a:pPr>
                <a:endParaRPr lang="en-US" dirty="0"/>
              </a:p>
              <a:p>
                <a:endParaRPr lang="en-US" i="1" dirty="0">
                  <a:latin typeface="Cambria Math" panose="02040503050406030204" pitchFamily="18" charset="0"/>
                </a:endParaRPr>
              </a:p>
              <a:p>
                <a:pPr marL="0" indent="0">
                  <a:buNone/>
                </a:pPr>
                <a:endParaRPr lang="en-US" altLang="zh-CN" dirty="0"/>
              </a:p>
            </p:txBody>
          </p:sp>
        </mc:Choice>
        <mc:Fallback xmlns="">
          <p:sp>
            <p:nvSpPr>
              <p:cNvPr id="50" name="Content Placeholder 2">
                <a:extLst>
                  <a:ext uri="{FF2B5EF4-FFF2-40B4-BE49-F238E27FC236}">
                    <a16:creationId xmlns:a16="http://schemas.microsoft.com/office/drawing/2014/main" id="{5756B591-3AFA-47E7-93DF-6D74CD2A70BF}"/>
                  </a:ext>
                </a:extLst>
              </p:cNvPr>
              <p:cNvSpPr>
                <a:spLocks noGrp="1" noRot="1" noChangeAspect="1" noMove="1" noResize="1" noEditPoints="1" noAdjustHandles="1" noChangeArrowheads="1" noChangeShapeType="1" noTextEdit="1"/>
              </p:cNvSpPr>
              <p:nvPr>
                <p:ph idx="1"/>
              </p:nvPr>
            </p:nvSpPr>
            <p:spPr>
              <a:xfrm>
                <a:off x="838201" y="1825624"/>
                <a:ext cx="6013452" cy="5032375"/>
              </a:xfrm>
              <a:blipFill>
                <a:blip r:embed="rId3"/>
                <a:stretch>
                  <a:fillRect l="-1826" t="-1937"/>
                </a:stretch>
              </a:blipFill>
            </p:spPr>
            <p:txBody>
              <a:bodyPr/>
              <a:lstStyle/>
              <a:p>
                <a:r>
                  <a:rPr lang="en-US">
                    <a:noFill/>
                  </a:rPr>
                  <a:t> </a:t>
                </a:r>
              </a:p>
            </p:txBody>
          </p:sp>
        </mc:Fallback>
      </mc:AlternateContent>
    </p:spTree>
    <p:extLst>
      <p:ext uri="{BB962C8B-B14F-4D97-AF65-F5344CB8AC3E}">
        <p14:creationId xmlns:p14="http://schemas.microsoft.com/office/powerpoint/2010/main" val="388494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Compositional Loss Function</a:t>
            </a:r>
          </a:p>
        </p:txBody>
      </p:sp>
      <p:sp>
        <p:nvSpPr>
          <p:cNvPr id="3" name="Content Placeholder 2"/>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643899B-C75A-4853-9E18-0B0724770AF1}"/>
              </a:ext>
            </a:extLst>
          </p:cNvPr>
          <p:cNvPicPr>
            <a:picLocks noChangeAspect="1"/>
          </p:cNvPicPr>
          <p:nvPr/>
        </p:nvPicPr>
        <p:blipFill>
          <a:blip r:embed="rId3"/>
          <a:stretch>
            <a:fillRect/>
          </a:stretch>
        </p:blipFill>
        <p:spPr>
          <a:xfrm>
            <a:off x="3315439" y="3437804"/>
            <a:ext cx="5561122" cy="918201"/>
          </a:xfrm>
          <a:prstGeom prst="rect">
            <a:avLst/>
          </a:prstGeom>
        </p:spPr>
      </p:pic>
      <p:sp>
        <p:nvSpPr>
          <p:cNvPr id="6" name="TextBox 5">
            <a:extLst>
              <a:ext uri="{FF2B5EF4-FFF2-40B4-BE49-F238E27FC236}">
                <a16:creationId xmlns:a16="http://schemas.microsoft.com/office/drawing/2014/main" id="{E6035B63-229A-4271-9DCC-8085C12E9D99}"/>
              </a:ext>
            </a:extLst>
          </p:cNvPr>
          <p:cNvSpPr txBox="1"/>
          <p:nvPr/>
        </p:nvSpPr>
        <p:spPr>
          <a:xfrm>
            <a:off x="2253318" y="2708080"/>
            <a:ext cx="2749748" cy="369332"/>
          </a:xfrm>
          <a:prstGeom prst="rect">
            <a:avLst/>
          </a:prstGeom>
          <a:noFill/>
        </p:spPr>
        <p:txBody>
          <a:bodyPr wrap="square" rtlCol="0">
            <a:spAutoFit/>
          </a:bodyPr>
          <a:lstStyle/>
          <a:p>
            <a:r>
              <a:rPr lang="en-US" dirty="0"/>
              <a:t>Regression output: bones</a:t>
            </a:r>
          </a:p>
        </p:txBody>
      </p:sp>
      <p:sp>
        <p:nvSpPr>
          <p:cNvPr id="7" name="TextBox 6">
            <a:extLst>
              <a:ext uri="{FF2B5EF4-FFF2-40B4-BE49-F238E27FC236}">
                <a16:creationId xmlns:a16="http://schemas.microsoft.com/office/drawing/2014/main" id="{FBF460AC-3E70-4DBB-9E9B-34B8748B0A3D}"/>
              </a:ext>
            </a:extLst>
          </p:cNvPr>
          <p:cNvSpPr txBox="1"/>
          <p:nvPr/>
        </p:nvSpPr>
        <p:spPr>
          <a:xfrm>
            <a:off x="3765901" y="4442521"/>
            <a:ext cx="1407459" cy="369332"/>
          </a:xfrm>
          <a:prstGeom prst="rect">
            <a:avLst/>
          </a:prstGeom>
          <a:noFill/>
        </p:spPr>
        <p:txBody>
          <a:bodyPr wrap="square" rtlCol="0">
            <a:spAutoFit/>
          </a:bodyPr>
          <a:lstStyle/>
          <a:p>
            <a:r>
              <a:rPr lang="en-US" dirty="0"/>
              <a:t>Joint pair set</a:t>
            </a:r>
          </a:p>
        </p:txBody>
      </p:sp>
      <p:sp>
        <p:nvSpPr>
          <p:cNvPr id="8" name="Rectangle 7">
            <a:extLst>
              <a:ext uri="{FF2B5EF4-FFF2-40B4-BE49-F238E27FC236}">
                <a16:creationId xmlns:a16="http://schemas.microsoft.com/office/drawing/2014/main" id="{17AF38A9-BC8D-4C69-B106-679EF5398F6E}"/>
              </a:ext>
            </a:extLst>
          </p:cNvPr>
          <p:cNvSpPr/>
          <p:nvPr/>
        </p:nvSpPr>
        <p:spPr>
          <a:xfrm>
            <a:off x="5900164" y="4490942"/>
            <a:ext cx="4330956" cy="646331"/>
          </a:xfrm>
          <a:prstGeom prst="rect">
            <a:avLst/>
          </a:prstGeom>
        </p:spPr>
        <p:txBody>
          <a:bodyPr wrap="square">
            <a:spAutoFit/>
          </a:bodyPr>
          <a:lstStyle/>
          <a:p>
            <a:r>
              <a:rPr lang="en-US" dirty="0"/>
              <a:t>Relative position of a joint pair, a summation of the bones along the kinematic tree.</a:t>
            </a:r>
          </a:p>
        </p:txBody>
      </p:sp>
      <p:cxnSp>
        <p:nvCxnSpPr>
          <p:cNvPr id="10" name="Straight Arrow Connector 9">
            <a:extLst>
              <a:ext uri="{FF2B5EF4-FFF2-40B4-BE49-F238E27FC236}">
                <a16:creationId xmlns:a16="http://schemas.microsoft.com/office/drawing/2014/main" id="{672A4DD0-9CF7-4A94-B9E4-3D85A54D10CF}"/>
              </a:ext>
            </a:extLst>
          </p:cNvPr>
          <p:cNvCxnSpPr>
            <a:cxnSpLocks/>
          </p:cNvCxnSpPr>
          <p:nvPr/>
        </p:nvCxnSpPr>
        <p:spPr>
          <a:xfrm>
            <a:off x="3434443" y="3035300"/>
            <a:ext cx="331458" cy="5025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E0957E56-05B0-42F6-9268-9A5C11456EED}"/>
              </a:ext>
            </a:extLst>
          </p:cNvPr>
          <p:cNvCxnSpPr>
            <a:cxnSpLocks/>
          </p:cNvCxnSpPr>
          <p:nvPr/>
        </p:nvCxnSpPr>
        <p:spPr>
          <a:xfrm flipH="1" flipV="1">
            <a:off x="4254501" y="3851731"/>
            <a:ext cx="215129" cy="7093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DB195ABA-741D-41A8-95AF-D668D766D7DC}"/>
              </a:ext>
            </a:extLst>
          </p:cNvPr>
          <p:cNvCxnSpPr>
            <a:cxnSpLocks/>
          </p:cNvCxnSpPr>
          <p:nvPr/>
        </p:nvCxnSpPr>
        <p:spPr>
          <a:xfrm>
            <a:off x="6730093" y="3896904"/>
            <a:ext cx="340178" cy="6008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11C30353-81E3-41CC-8BEB-BB8ADB53A8F9}"/>
              </a:ext>
            </a:extLst>
          </p:cNvPr>
          <p:cNvSpPr txBox="1"/>
          <p:nvPr/>
        </p:nvSpPr>
        <p:spPr>
          <a:xfrm>
            <a:off x="7070271" y="2708080"/>
            <a:ext cx="3043654" cy="369332"/>
          </a:xfrm>
          <a:prstGeom prst="rect">
            <a:avLst/>
          </a:prstGeom>
          <a:noFill/>
        </p:spPr>
        <p:txBody>
          <a:bodyPr wrap="square" rtlCol="0">
            <a:spAutoFit/>
          </a:bodyPr>
          <a:lstStyle/>
          <a:p>
            <a:r>
              <a:rPr lang="en-US" dirty="0"/>
              <a:t>Ground truth relative position</a:t>
            </a:r>
          </a:p>
        </p:txBody>
      </p:sp>
      <p:cxnSp>
        <p:nvCxnSpPr>
          <p:cNvPr id="25" name="Straight Arrow Connector 24">
            <a:extLst>
              <a:ext uri="{FF2B5EF4-FFF2-40B4-BE49-F238E27FC236}">
                <a16:creationId xmlns:a16="http://schemas.microsoft.com/office/drawing/2014/main" id="{0383CE65-B028-42DC-B9F4-E0D70BFEF565}"/>
              </a:ext>
            </a:extLst>
          </p:cNvPr>
          <p:cNvCxnSpPr>
            <a:cxnSpLocks/>
          </p:cNvCxnSpPr>
          <p:nvPr/>
        </p:nvCxnSpPr>
        <p:spPr>
          <a:xfrm flipV="1">
            <a:off x="7980219" y="3035300"/>
            <a:ext cx="507076" cy="448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 name="TextBox 3"/>
          <p:cNvSpPr txBox="1"/>
          <p:nvPr/>
        </p:nvSpPr>
        <p:spPr>
          <a:xfrm>
            <a:off x="1024726" y="5605312"/>
            <a:ext cx="8789833" cy="923330"/>
          </a:xfrm>
          <a:prstGeom prst="rect">
            <a:avLst/>
          </a:prstGeom>
          <a:noFill/>
        </p:spPr>
        <p:txBody>
          <a:bodyPr wrap="square" rtlCol="0">
            <a:spAutoFit/>
          </a:bodyPr>
          <a:lstStyle/>
          <a:p>
            <a:r>
              <a:rPr lang="en-US" dirty="0"/>
              <a:t>The </a:t>
            </a:r>
            <a:r>
              <a:rPr lang="en-US" dirty="0">
                <a:solidFill>
                  <a:srgbClr val="FF0000"/>
                </a:solidFill>
              </a:rPr>
              <a:t>long-range</a:t>
            </a:r>
            <a:r>
              <a:rPr lang="en-US" dirty="0"/>
              <a:t> joint pair losses are considered and </a:t>
            </a:r>
            <a:r>
              <a:rPr lang="en-US" dirty="0">
                <a:solidFill>
                  <a:srgbClr val="FF0000"/>
                </a:solidFill>
              </a:rPr>
              <a:t>balanced</a:t>
            </a:r>
            <a:r>
              <a:rPr lang="en-US" dirty="0"/>
              <a:t> over the intermediate bones!</a:t>
            </a:r>
          </a:p>
          <a:p>
            <a:endParaRPr lang="en-US" dirty="0"/>
          </a:p>
          <a:p>
            <a:r>
              <a:rPr lang="en-US" dirty="0"/>
              <a:t>The ground truth is sufficiently exploited!</a:t>
            </a:r>
          </a:p>
        </p:txBody>
      </p:sp>
    </p:spTree>
    <p:extLst>
      <p:ext uri="{BB962C8B-B14F-4D97-AF65-F5344CB8AC3E}">
        <p14:creationId xmlns:p14="http://schemas.microsoft.com/office/powerpoint/2010/main" val="48064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Effect transition="in" filter="fade">
                                      <p:cBhvr>
                                        <p:cTn id="39" dur="500"/>
                                        <p:tgtEl>
                                          <p:spTgt spid="4">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fade">
                                      <p:cBhvr>
                                        <p:cTn id="4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Experiments</a:t>
            </a:r>
          </a:p>
        </p:txBody>
      </p:sp>
      <p:sp>
        <p:nvSpPr>
          <p:cNvPr id="3" name="Content Placeholder 2"/>
          <p:cNvSpPr>
            <a:spLocks noGrp="1"/>
          </p:cNvSpPr>
          <p:nvPr>
            <p:ph idx="1"/>
          </p:nvPr>
        </p:nvSpPr>
        <p:spPr>
          <a:xfrm>
            <a:off x="838200" y="1825625"/>
            <a:ext cx="10515600" cy="4351338"/>
          </a:xfrm>
        </p:spPr>
        <p:txBody>
          <a:bodyPr/>
          <a:lstStyle/>
          <a:p>
            <a:r>
              <a:rPr lang="en-US" altLang="zh-CN" dirty="0"/>
              <a:t>Network: 50-layer </a:t>
            </a:r>
            <a:r>
              <a:rPr lang="en-US" altLang="zh-CN" dirty="0" err="1"/>
              <a:t>ResNet</a:t>
            </a:r>
            <a:endParaRPr lang="en-US" altLang="zh-CN" dirty="0"/>
          </a:p>
          <a:p>
            <a:r>
              <a:rPr lang="en-US" dirty="0"/>
              <a:t>Dataset:</a:t>
            </a:r>
          </a:p>
          <a:p>
            <a:pPr lvl="1"/>
            <a:r>
              <a:rPr lang="en-US" dirty="0"/>
              <a:t>3D benchmark: Human3.6M</a:t>
            </a:r>
          </a:p>
          <a:p>
            <a:pPr lvl="1"/>
            <a:r>
              <a:rPr lang="en-US" dirty="0"/>
              <a:t>2D benchmark: MPII</a:t>
            </a:r>
          </a:p>
          <a:p>
            <a:r>
              <a:rPr lang="en-US" dirty="0"/>
              <a:t>Methods:</a:t>
            </a:r>
          </a:p>
        </p:txBody>
      </p:sp>
      <p:sp>
        <p:nvSpPr>
          <p:cNvPr id="7" name="AutoShape 3">
            <a:extLst>
              <a:ext uri="{FF2B5EF4-FFF2-40B4-BE49-F238E27FC236}">
                <a16:creationId xmlns:a16="http://schemas.microsoft.com/office/drawing/2014/main" id="{CB71513C-A688-4BDE-9E03-6F640046047F}"/>
              </a:ext>
            </a:extLst>
          </p:cNvPr>
          <p:cNvSpPr>
            <a:spLocks noChangeAspect="1" noChangeArrowheads="1" noTextEdit="1"/>
          </p:cNvSpPr>
          <p:nvPr/>
        </p:nvSpPr>
        <p:spPr bwMode="auto">
          <a:xfrm>
            <a:off x="1150937" y="4175125"/>
            <a:ext cx="6621462"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B809FE30-7FF7-4187-A994-0095963B0C3D}"/>
              </a:ext>
            </a:extLst>
          </p:cNvPr>
          <p:cNvSpPr>
            <a:spLocks noChangeArrowheads="1"/>
          </p:cNvSpPr>
          <p:nvPr/>
        </p:nvSpPr>
        <p:spPr bwMode="auto">
          <a:xfrm>
            <a:off x="1155700" y="4217988"/>
            <a:ext cx="2136775" cy="46513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74FEB7C7-C7AC-4395-A5B2-DA0B31B53FB4}"/>
              </a:ext>
            </a:extLst>
          </p:cNvPr>
          <p:cNvSpPr>
            <a:spLocks noChangeArrowheads="1"/>
          </p:cNvSpPr>
          <p:nvPr/>
        </p:nvSpPr>
        <p:spPr bwMode="auto">
          <a:xfrm>
            <a:off x="3292475" y="4217988"/>
            <a:ext cx="1217612" cy="46513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B813E784-BD27-4C1E-8F95-05723F6188A8}"/>
              </a:ext>
            </a:extLst>
          </p:cNvPr>
          <p:cNvSpPr>
            <a:spLocks noChangeArrowheads="1"/>
          </p:cNvSpPr>
          <p:nvPr/>
        </p:nvSpPr>
        <p:spPr bwMode="auto">
          <a:xfrm>
            <a:off x="4510087" y="4217988"/>
            <a:ext cx="3240087" cy="465138"/>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C9A72861-60D3-4D84-870E-927C0B81300E}"/>
              </a:ext>
            </a:extLst>
          </p:cNvPr>
          <p:cNvSpPr>
            <a:spLocks noChangeArrowheads="1"/>
          </p:cNvSpPr>
          <p:nvPr/>
        </p:nvSpPr>
        <p:spPr bwMode="auto">
          <a:xfrm>
            <a:off x="1155700" y="4683125"/>
            <a:ext cx="2136775" cy="4492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4EE299CC-FE2A-43AF-A12D-95A928FD6291}"/>
              </a:ext>
            </a:extLst>
          </p:cNvPr>
          <p:cNvSpPr>
            <a:spLocks noChangeArrowheads="1"/>
          </p:cNvSpPr>
          <p:nvPr/>
        </p:nvSpPr>
        <p:spPr bwMode="auto">
          <a:xfrm>
            <a:off x="3292475" y="4683125"/>
            <a:ext cx="1217612" cy="4492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
            <a:extLst>
              <a:ext uri="{FF2B5EF4-FFF2-40B4-BE49-F238E27FC236}">
                <a16:creationId xmlns:a16="http://schemas.microsoft.com/office/drawing/2014/main" id="{39970DC8-5B63-4F08-8321-82B831E509F5}"/>
              </a:ext>
            </a:extLst>
          </p:cNvPr>
          <p:cNvSpPr>
            <a:spLocks noChangeArrowheads="1"/>
          </p:cNvSpPr>
          <p:nvPr/>
        </p:nvSpPr>
        <p:spPr bwMode="auto">
          <a:xfrm>
            <a:off x="4510087" y="4683125"/>
            <a:ext cx="3240087" cy="4492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1">
            <a:extLst>
              <a:ext uri="{FF2B5EF4-FFF2-40B4-BE49-F238E27FC236}">
                <a16:creationId xmlns:a16="http://schemas.microsoft.com/office/drawing/2014/main" id="{022C0805-F044-4099-A776-3240B716A911}"/>
              </a:ext>
            </a:extLst>
          </p:cNvPr>
          <p:cNvSpPr>
            <a:spLocks noChangeArrowheads="1"/>
          </p:cNvSpPr>
          <p:nvPr/>
        </p:nvSpPr>
        <p:spPr bwMode="auto">
          <a:xfrm>
            <a:off x="1155700" y="5132388"/>
            <a:ext cx="2136775" cy="447675"/>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2">
            <a:extLst>
              <a:ext uri="{FF2B5EF4-FFF2-40B4-BE49-F238E27FC236}">
                <a16:creationId xmlns:a16="http://schemas.microsoft.com/office/drawing/2014/main" id="{B832779E-ED59-401D-9D6C-F8748EDCAC40}"/>
              </a:ext>
            </a:extLst>
          </p:cNvPr>
          <p:cNvSpPr>
            <a:spLocks noChangeArrowheads="1"/>
          </p:cNvSpPr>
          <p:nvPr/>
        </p:nvSpPr>
        <p:spPr bwMode="auto">
          <a:xfrm>
            <a:off x="3292475" y="5132388"/>
            <a:ext cx="1217612" cy="447675"/>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3">
            <a:extLst>
              <a:ext uri="{FF2B5EF4-FFF2-40B4-BE49-F238E27FC236}">
                <a16:creationId xmlns:a16="http://schemas.microsoft.com/office/drawing/2014/main" id="{2396BBFA-CD11-4EA5-9CF7-75FEB7A98BC8}"/>
              </a:ext>
            </a:extLst>
          </p:cNvPr>
          <p:cNvSpPr>
            <a:spLocks noChangeArrowheads="1"/>
          </p:cNvSpPr>
          <p:nvPr/>
        </p:nvSpPr>
        <p:spPr bwMode="auto">
          <a:xfrm>
            <a:off x="4510087" y="5132388"/>
            <a:ext cx="3240087" cy="447675"/>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C75733B2-E149-4941-917F-58BDE8F62C15}"/>
              </a:ext>
            </a:extLst>
          </p:cNvPr>
          <p:cNvSpPr>
            <a:spLocks noChangeArrowheads="1"/>
          </p:cNvSpPr>
          <p:nvPr/>
        </p:nvSpPr>
        <p:spPr bwMode="auto">
          <a:xfrm>
            <a:off x="1155700" y="5580063"/>
            <a:ext cx="2136775" cy="447675"/>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A2B0C32C-2634-4235-9541-444E5CED8665}"/>
              </a:ext>
            </a:extLst>
          </p:cNvPr>
          <p:cNvSpPr>
            <a:spLocks noChangeArrowheads="1"/>
          </p:cNvSpPr>
          <p:nvPr/>
        </p:nvSpPr>
        <p:spPr bwMode="auto">
          <a:xfrm>
            <a:off x="3292475" y="5580063"/>
            <a:ext cx="1217612" cy="447675"/>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
            <a:extLst>
              <a:ext uri="{FF2B5EF4-FFF2-40B4-BE49-F238E27FC236}">
                <a16:creationId xmlns:a16="http://schemas.microsoft.com/office/drawing/2014/main" id="{7FCE0CFB-AE3C-4A2D-B818-6E975D6B0440}"/>
              </a:ext>
            </a:extLst>
          </p:cNvPr>
          <p:cNvSpPr>
            <a:spLocks noChangeArrowheads="1"/>
          </p:cNvSpPr>
          <p:nvPr/>
        </p:nvSpPr>
        <p:spPr bwMode="auto">
          <a:xfrm>
            <a:off x="4510087" y="5580063"/>
            <a:ext cx="3240087" cy="447675"/>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7">
            <a:extLst>
              <a:ext uri="{FF2B5EF4-FFF2-40B4-BE49-F238E27FC236}">
                <a16:creationId xmlns:a16="http://schemas.microsoft.com/office/drawing/2014/main" id="{568DE349-E014-41BC-BEBE-7E62153F803C}"/>
              </a:ext>
            </a:extLst>
          </p:cNvPr>
          <p:cNvSpPr>
            <a:spLocks noChangeArrowheads="1"/>
          </p:cNvSpPr>
          <p:nvPr/>
        </p:nvSpPr>
        <p:spPr bwMode="auto">
          <a:xfrm>
            <a:off x="1155700" y="6027738"/>
            <a:ext cx="2136775" cy="447675"/>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8">
            <a:extLst>
              <a:ext uri="{FF2B5EF4-FFF2-40B4-BE49-F238E27FC236}">
                <a16:creationId xmlns:a16="http://schemas.microsoft.com/office/drawing/2014/main" id="{0C8FEB5B-FD1B-456B-AFB8-BE6859263EBB}"/>
              </a:ext>
            </a:extLst>
          </p:cNvPr>
          <p:cNvSpPr>
            <a:spLocks noChangeArrowheads="1"/>
          </p:cNvSpPr>
          <p:nvPr/>
        </p:nvSpPr>
        <p:spPr bwMode="auto">
          <a:xfrm>
            <a:off x="3292475" y="6027738"/>
            <a:ext cx="1217612" cy="447675"/>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9">
            <a:extLst>
              <a:ext uri="{FF2B5EF4-FFF2-40B4-BE49-F238E27FC236}">
                <a16:creationId xmlns:a16="http://schemas.microsoft.com/office/drawing/2014/main" id="{74A057AB-6086-4E0B-998B-A9FBE9CD6F31}"/>
              </a:ext>
            </a:extLst>
          </p:cNvPr>
          <p:cNvSpPr>
            <a:spLocks noChangeArrowheads="1"/>
          </p:cNvSpPr>
          <p:nvPr/>
        </p:nvSpPr>
        <p:spPr bwMode="auto">
          <a:xfrm>
            <a:off x="4510087" y="6027738"/>
            <a:ext cx="3240087" cy="447675"/>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20">
            <a:extLst>
              <a:ext uri="{FF2B5EF4-FFF2-40B4-BE49-F238E27FC236}">
                <a16:creationId xmlns:a16="http://schemas.microsoft.com/office/drawing/2014/main" id="{16580082-869B-4E74-A67D-60C438A94B98}"/>
              </a:ext>
            </a:extLst>
          </p:cNvPr>
          <p:cNvSpPr>
            <a:spLocks noChangeShapeType="1"/>
          </p:cNvSpPr>
          <p:nvPr/>
        </p:nvSpPr>
        <p:spPr bwMode="auto">
          <a:xfrm>
            <a:off x="3292475" y="4211638"/>
            <a:ext cx="0" cy="22701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1">
            <a:extLst>
              <a:ext uri="{FF2B5EF4-FFF2-40B4-BE49-F238E27FC236}">
                <a16:creationId xmlns:a16="http://schemas.microsoft.com/office/drawing/2014/main" id="{2BA115B8-A314-41F2-B222-95DF0A8C7697}"/>
              </a:ext>
            </a:extLst>
          </p:cNvPr>
          <p:cNvSpPr>
            <a:spLocks noChangeShapeType="1"/>
          </p:cNvSpPr>
          <p:nvPr/>
        </p:nvSpPr>
        <p:spPr bwMode="auto">
          <a:xfrm>
            <a:off x="4510087" y="4211638"/>
            <a:ext cx="0" cy="22701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2">
            <a:extLst>
              <a:ext uri="{FF2B5EF4-FFF2-40B4-BE49-F238E27FC236}">
                <a16:creationId xmlns:a16="http://schemas.microsoft.com/office/drawing/2014/main" id="{6AEC5C50-45F0-4BC8-9117-624A9E3FDAF5}"/>
              </a:ext>
            </a:extLst>
          </p:cNvPr>
          <p:cNvSpPr>
            <a:spLocks noChangeShapeType="1"/>
          </p:cNvSpPr>
          <p:nvPr/>
        </p:nvSpPr>
        <p:spPr bwMode="auto">
          <a:xfrm>
            <a:off x="1149350" y="4683125"/>
            <a:ext cx="6607174"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3">
            <a:extLst>
              <a:ext uri="{FF2B5EF4-FFF2-40B4-BE49-F238E27FC236}">
                <a16:creationId xmlns:a16="http://schemas.microsoft.com/office/drawing/2014/main" id="{B248BBAF-C823-482E-8249-7B4205A43325}"/>
              </a:ext>
            </a:extLst>
          </p:cNvPr>
          <p:cNvSpPr>
            <a:spLocks noChangeShapeType="1"/>
          </p:cNvSpPr>
          <p:nvPr/>
        </p:nvSpPr>
        <p:spPr bwMode="auto">
          <a:xfrm>
            <a:off x="1149350" y="5132388"/>
            <a:ext cx="6607174"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4">
            <a:extLst>
              <a:ext uri="{FF2B5EF4-FFF2-40B4-BE49-F238E27FC236}">
                <a16:creationId xmlns:a16="http://schemas.microsoft.com/office/drawing/2014/main" id="{D0F12FCC-05EA-47E0-9CB3-8A49AB950C43}"/>
              </a:ext>
            </a:extLst>
          </p:cNvPr>
          <p:cNvSpPr>
            <a:spLocks noChangeShapeType="1"/>
          </p:cNvSpPr>
          <p:nvPr/>
        </p:nvSpPr>
        <p:spPr bwMode="auto">
          <a:xfrm>
            <a:off x="1149350" y="5580063"/>
            <a:ext cx="6607174"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7137B2B3-F731-4D6F-9DED-D83F17B26C4F}"/>
              </a:ext>
            </a:extLst>
          </p:cNvPr>
          <p:cNvSpPr>
            <a:spLocks noChangeShapeType="1"/>
          </p:cNvSpPr>
          <p:nvPr/>
        </p:nvSpPr>
        <p:spPr bwMode="auto">
          <a:xfrm>
            <a:off x="1149350" y="6027738"/>
            <a:ext cx="6607174"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38C042B1-18C7-427D-B0B7-6704280A3DD8}"/>
              </a:ext>
            </a:extLst>
          </p:cNvPr>
          <p:cNvSpPr>
            <a:spLocks noChangeShapeType="1"/>
          </p:cNvSpPr>
          <p:nvPr/>
        </p:nvSpPr>
        <p:spPr bwMode="auto">
          <a:xfrm>
            <a:off x="1155700" y="4211638"/>
            <a:ext cx="0" cy="22701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106728F8-ADCA-40AF-BE12-7B3EC344F91D}"/>
              </a:ext>
            </a:extLst>
          </p:cNvPr>
          <p:cNvSpPr>
            <a:spLocks noChangeShapeType="1"/>
          </p:cNvSpPr>
          <p:nvPr/>
        </p:nvSpPr>
        <p:spPr bwMode="auto">
          <a:xfrm>
            <a:off x="7750174" y="4211638"/>
            <a:ext cx="0" cy="22701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168D2D9F-F51D-4B60-B2F7-0E8BC95F0F0B}"/>
              </a:ext>
            </a:extLst>
          </p:cNvPr>
          <p:cNvSpPr>
            <a:spLocks noChangeShapeType="1"/>
          </p:cNvSpPr>
          <p:nvPr/>
        </p:nvSpPr>
        <p:spPr bwMode="auto">
          <a:xfrm>
            <a:off x="1149350" y="4217988"/>
            <a:ext cx="6607174"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9">
            <a:extLst>
              <a:ext uri="{FF2B5EF4-FFF2-40B4-BE49-F238E27FC236}">
                <a16:creationId xmlns:a16="http://schemas.microsoft.com/office/drawing/2014/main" id="{610CB7EE-66DE-41A0-91A8-75F187638F95}"/>
              </a:ext>
            </a:extLst>
          </p:cNvPr>
          <p:cNvSpPr>
            <a:spLocks noChangeShapeType="1"/>
          </p:cNvSpPr>
          <p:nvPr/>
        </p:nvSpPr>
        <p:spPr bwMode="auto">
          <a:xfrm>
            <a:off x="1149350" y="6475413"/>
            <a:ext cx="6607174"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30">
            <a:extLst>
              <a:ext uri="{FF2B5EF4-FFF2-40B4-BE49-F238E27FC236}">
                <a16:creationId xmlns:a16="http://schemas.microsoft.com/office/drawing/2014/main" id="{D76B1B7E-DF5B-4EF2-BFF0-D89F08409852}"/>
              </a:ext>
            </a:extLst>
          </p:cNvPr>
          <p:cNvSpPr>
            <a:spLocks noChangeArrowheads="1"/>
          </p:cNvSpPr>
          <p:nvPr/>
        </p:nvSpPr>
        <p:spPr bwMode="auto">
          <a:xfrm>
            <a:off x="1247775" y="4259263"/>
            <a:ext cx="129222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panose="020F0502020204030204" pitchFamily="34" charset="0"/>
              </a:rPr>
              <a:t>Notation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31">
            <a:extLst>
              <a:ext uri="{FF2B5EF4-FFF2-40B4-BE49-F238E27FC236}">
                <a16:creationId xmlns:a16="http://schemas.microsoft.com/office/drawing/2014/main" id="{56FAFD5F-EE9A-4564-A7D1-6714093B1876}"/>
              </a:ext>
            </a:extLst>
          </p:cNvPr>
          <p:cNvSpPr>
            <a:spLocks noChangeArrowheads="1"/>
          </p:cNvSpPr>
          <p:nvPr/>
        </p:nvSpPr>
        <p:spPr bwMode="auto">
          <a:xfrm>
            <a:off x="3384550" y="4259263"/>
            <a:ext cx="119062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panose="020F0502020204030204" pitchFamily="34" charset="0"/>
              </a:rPr>
              <a:t>Outputs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2">
            <a:extLst>
              <a:ext uri="{FF2B5EF4-FFF2-40B4-BE49-F238E27FC236}">
                <a16:creationId xmlns:a16="http://schemas.microsoft.com/office/drawing/2014/main" id="{4C43CB3B-0948-4D52-9FC7-37CC818DFD8D}"/>
              </a:ext>
            </a:extLst>
          </p:cNvPr>
          <p:cNvSpPr>
            <a:spLocks noChangeArrowheads="1"/>
          </p:cNvSpPr>
          <p:nvPr/>
        </p:nvSpPr>
        <p:spPr bwMode="auto">
          <a:xfrm>
            <a:off x="4603749" y="4259263"/>
            <a:ext cx="6985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panose="020F0502020204030204" pitchFamily="34" charset="0"/>
              </a:rPr>
              <a:t>Loss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33">
            <a:extLst>
              <a:ext uri="{FF2B5EF4-FFF2-40B4-BE49-F238E27FC236}">
                <a16:creationId xmlns:a16="http://schemas.microsoft.com/office/drawing/2014/main" id="{056E2968-FC00-4A23-87EC-59FEEE013206}"/>
              </a:ext>
            </a:extLst>
          </p:cNvPr>
          <p:cNvSpPr>
            <a:spLocks noChangeArrowheads="1"/>
          </p:cNvSpPr>
          <p:nvPr/>
        </p:nvSpPr>
        <p:spPr bwMode="auto">
          <a:xfrm>
            <a:off x="1247775" y="4725988"/>
            <a:ext cx="801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State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4">
            <a:extLst>
              <a:ext uri="{FF2B5EF4-FFF2-40B4-BE49-F238E27FC236}">
                <a16:creationId xmlns:a16="http://schemas.microsoft.com/office/drawing/2014/main" id="{5C85D70D-AF38-4CDF-8229-2930EA996C7C}"/>
              </a:ext>
            </a:extLst>
          </p:cNvPr>
          <p:cNvSpPr>
            <a:spLocks noChangeArrowheads="1"/>
          </p:cNvSpPr>
          <p:nvPr/>
        </p:nvSpPr>
        <p:spPr bwMode="auto">
          <a:xfrm>
            <a:off x="1868487" y="4725988"/>
            <a:ext cx="2555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35">
            <a:extLst>
              <a:ext uri="{FF2B5EF4-FFF2-40B4-BE49-F238E27FC236}">
                <a16:creationId xmlns:a16="http://schemas.microsoft.com/office/drawing/2014/main" id="{3207C5BC-BA3D-4226-A5F3-C186F0346E0A}"/>
              </a:ext>
            </a:extLst>
          </p:cNvPr>
          <p:cNvSpPr>
            <a:spLocks noChangeArrowheads="1"/>
          </p:cNvSpPr>
          <p:nvPr/>
        </p:nvSpPr>
        <p:spPr bwMode="auto">
          <a:xfrm>
            <a:off x="1958975" y="4725988"/>
            <a:ext cx="4159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of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6">
            <a:extLst>
              <a:ext uri="{FF2B5EF4-FFF2-40B4-BE49-F238E27FC236}">
                <a16:creationId xmlns:a16="http://schemas.microsoft.com/office/drawing/2014/main" id="{BCA41BD5-5A98-4F1C-BBCF-DD91C1C94F21}"/>
              </a:ext>
            </a:extLst>
          </p:cNvPr>
          <p:cNvSpPr>
            <a:spLocks noChangeArrowheads="1"/>
          </p:cNvSpPr>
          <p:nvPr/>
        </p:nvSpPr>
        <p:spPr bwMode="auto">
          <a:xfrm>
            <a:off x="2209800" y="4725988"/>
            <a:ext cx="2555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7">
            <a:extLst>
              <a:ext uri="{FF2B5EF4-FFF2-40B4-BE49-F238E27FC236}">
                <a16:creationId xmlns:a16="http://schemas.microsoft.com/office/drawing/2014/main" id="{72DB6388-FE67-4A12-8F39-DA5510200417}"/>
              </a:ext>
            </a:extLst>
          </p:cNvPr>
          <p:cNvSpPr>
            <a:spLocks noChangeArrowheads="1"/>
          </p:cNvSpPr>
          <p:nvPr/>
        </p:nvSpPr>
        <p:spPr bwMode="auto">
          <a:xfrm>
            <a:off x="2300287" y="4725988"/>
            <a:ext cx="5715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the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 name="Rectangle 38">
            <a:extLst>
              <a:ext uri="{FF2B5EF4-FFF2-40B4-BE49-F238E27FC236}">
                <a16:creationId xmlns:a16="http://schemas.microsoft.com/office/drawing/2014/main" id="{75353A0F-3C8D-4DEA-A1D9-23A848B197F1}"/>
              </a:ext>
            </a:extLst>
          </p:cNvPr>
          <p:cNvSpPr>
            <a:spLocks noChangeArrowheads="1"/>
          </p:cNvSpPr>
          <p:nvPr/>
        </p:nvSpPr>
        <p:spPr bwMode="auto">
          <a:xfrm>
            <a:off x="2706687" y="4725988"/>
            <a:ext cx="2555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9">
            <a:extLst>
              <a:ext uri="{FF2B5EF4-FFF2-40B4-BE49-F238E27FC236}">
                <a16:creationId xmlns:a16="http://schemas.microsoft.com/office/drawing/2014/main" id="{91492040-DB85-4593-BC9C-5CC1D4A7DB2A}"/>
              </a:ext>
            </a:extLst>
          </p:cNvPr>
          <p:cNvSpPr>
            <a:spLocks noChangeArrowheads="1"/>
          </p:cNvSpPr>
          <p:nvPr/>
        </p:nvSpPr>
        <p:spPr bwMode="auto">
          <a:xfrm>
            <a:off x="2797175" y="4725988"/>
            <a:ext cx="5127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art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Rectangle 40">
            <a:extLst>
              <a:ext uri="{FF2B5EF4-FFF2-40B4-BE49-F238E27FC236}">
                <a16:creationId xmlns:a16="http://schemas.microsoft.com/office/drawing/2014/main" id="{EE24E3DE-F854-47DE-B99E-78AA8E4023FB}"/>
              </a:ext>
            </a:extLst>
          </p:cNvPr>
          <p:cNvSpPr>
            <a:spLocks noChangeArrowheads="1"/>
          </p:cNvSpPr>
          <p:nvPr/>
        </p:nvSpPr>
        <p:spPr bwMode="auto">
          <a:xfrm>
            <a:off x="3384550" y="4725988"/>
            <a:ext cx="2555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1">
            <a:extLst>
              <a:ext uri="{FF2B5EF4-FFF2-40B4-BE49-F238E27FC236}">
                <a16:creationId xmlns:a16="http://schemas.microsoft.com/office/drawing/2014/main" id="{6D0C2DE6-08DF-4AF8-969C-AE8B53411D40}"/>
              </a:ext>
            </a:extLst>
          </p:cNvPr>
          <p:cNvSpPr>
            <a:spLocks noChangeArrowheads="1"/>
          </p:cNvSpPr>
          <p:nvPr/>
        </p:nvSpPr>
        <p:spPr bwMode="auto">
          <a:xfrm>
            <a:off x="4603749" y="4725988"/>
            <a:ext cx="2555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2">
            <a:extLst>
              <a:ext uri="{FF2B5EF4-FFF2-40B4-BE49-F238E27FC236}">
                <a16:creationId xmlns:a16="http://schemas.microsoft.com/office/drawing/2014/main" id="{96C56027-5392-4F7C-BE99-0DC6534D1132}"/>
              </a:ext>
            </a:extLst>
          </p:cNvPr>
          <p:cNvSpPr>
            <a:spLocks noChangeArrowheads="1"/>
          </p:cNvSpPr>
          <p:nvPr/>
        </p:nvSpPr>
        <p:spPr bwMode="auto">
          <a:xfrm>
            <a:off x="1247775" y="5173663"/>
            <a:ext cx="1586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Our Baseline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Rectangle 43">
            <a:extLst>
              <a:ext uri="{FF2B5EF4-FFF2-40B4-BE49-F238E27FC236}">
                <a16:creationId xmlns:a16="http://schemas.microsoft.com/office/drawing/2014/main" id="{D2A9676B-7EC4-4319-9A1E-C3DC1924DBA2}"/>
              </a:ext>
            </a:extLst>
          </p:cNvPr>
          <p:cNvSpPr>
            <a:spLocks noChangeArrowheads="1"/>
          </p:cNvSpPr>
          <p:nvPr/>
        </p:nvSpPr>
        <p:spPr bwMode="auto">
          <a:xfrm>
            <a:off x="3384550" y="5173663"/>
            <a:ext cx="8699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Joints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44">
            <a:extLst>
              <a:ext uri="{FF2B5EF4-FFF2-40B4-BE49-F238E27FC236}">
                <a16:creationId xmlns:a16="http://schemas.microsoft.com/office/drawing/2014/main" id="{7B466B72-31EF-482D-949A-C09CDDEA7F39}"/>
              </a:ext>
            </a:extLst>
          </p:cNvPr>
          <p:cNvSpPr>
            <a:spLocks noChangeArrowheads="1"/>
          </p:cNvSpPr>
          <p:nvPr/>
        </p:nvSpPr>
        <p:spPr bwMode="auto">
          <a:xfrm>
            <a:off x="4603749" y="5173663"/>
            <a:ext cx="18192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Joint position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5">
            <a:extLst>
              <a:ext uri="{FF2B5EF4-FFF2-40B4-BE49-F238E27FC236}">
                <a16:creationId xmlns:a16="http://schemas.microsoft.com/office/drawing/2014/main" id="{C0ED4BBE-762E-4344-8B0A-705E70C48ACE}"/>
              </a:ext>
            </a:extLst>
          </p:cNvPr>
          <p:cNvSpPr>
            <a:spLocks noChangeArrowheads="1"/>
          </p:cNvSpPr>
          <p:nvPr/>
        </p:nvSpPr>
        <p:spPr bwMode="auto">
          <a:xfrm>
            <a:off x="6296024" y="5173663"/>
            <a:ext cx="6302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loss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C1BAFE49-4AD8-4B76-A466-478BA6B03AE9}"/>
              </a:ext>
            </a:extLst>
          </p:cNvPr>
          <p:cNvSpPr>
            <a:spLocks noChangeArrowheads="1"/>
          </p:cNvSpPr>
          <p:nvPr/>
        </p:nvSpPr>
        <p:spPr bwMode="auto">
          <a:xfrm>
            <a:off x="1247775" y="5621338"/>
            <a:ext cx="163512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Ours (bone)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23EDE889-3C32-4EA0-9ADB-B73266C7EE82}"/>
              </a:ext>
            </a:extLst>
          </p:cNvPr>
          <p:cNvSpPr>
            <a:spLocks noChangeArrowheads="1"/>
          </p:cNvSpPr>
          <p:nvPr/>
        </p:nvSpPr>
        <p:spPr bwMode="auto">
          <a:xfrm>
            <a:off x="3384550" y="5621338"/>
            <a:ext cx="9175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Bones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B336E3B9-622C-4E23-838C-7C23C9CB6544}"/>
              </a:ext>
            </a:extLst>
          </p:cNvPr>
          <p:cNvSpPr>
            <a:spLocks noChangeArrowheads="1"/>
          </p:cNvSpPr>
          <p:nvPr/>
        </p:nvSpPr>
        <p:spPr bwMode="auto">
          <a:xfrm>
            <a:off x="4603749" y="5621338"/>
            <a:ext cx="186848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Bone position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0B74E8A8-6ADE-4276-AC77-03505B59A7BA}"/>
              </a:ext>
            </a:extLst>
          </p:cNvPr>
          <p:cNvSpPr>
            <a:spLocks noChangeArrowheads="1"/>
          </p:cNvSpPr>
          <p:nvPr/>
        </p:nvSpPr>
        <p:spPr bwMode="auto">
          <a:xfrm>
            <a:off x="6343649" y="5621338"/>
            <a:ext cx="63023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loss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3" name="Rectangle 50">
            <a:extLst>
              <a:ext uri="{FF2B5EF4-FFF2-40B4-BE49-F238E27FC236}">
                <a16:creationId xmlns:a16="http://schemas.microsoft.com/office/drawing/2014/main" id="{2BE67DF0-CB90-4EDE-9B03-1A7C402F8B94}"/>
              </a:ext>
            </a:extLst>
          </p:cNvPr>
          <p:cNvSpPr>
            <a:spLocks noChangeArrowheads="1"/>
          </p:cNvSpPr>
          <p:nvPr/>
        </p:nvSpPr>
        <p:spPr bwMode="auto">
          <a:xfrm>
            <a:off x="1247775" y="6070600"/>
            <a:ext cx="12874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Ours (all)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C0A84D8A-0F19-41DD-9166-798FE98CBC4D}"/>
              </a:ext>
            </a:extLst>
          </p:cNvPr>
          <p:cNvSpPr>
            <a:spLocks noChangeArrowheads="1"/>
          </p:cNvSpPr>
          <p:nvPr/>
        </p:nvSpPr>
        <p:spPr bwMode="auto">
          <a:xfrm>
            <a:off x="3384550" y="6070600"/>
            <a:ext cx="9175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Bones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2">
            <a:extLst>
              <a:ext uri="{FF2B5EF4-FFF2-40B4-BE49-F238E27FC236}">
                <a16:creationId xmlns:a16="http://schemas.microsoft.com/office/drawing/2014/main" id="{CA4DA229-541F-4AF6-928C-4BA66A3F11B0}"/>
              </a:ext>
            </a:extLst>
          </p:cNvPr>
          <p:cNvSpPr>
            <a:spLocks noChangeArrowheads="1"/>
          </p:cNvSpPr>
          <p:nvPr/>
        </p:nvSpPr>
        <p:spPr bwMode="auto">
          <a:xfrm>
            <a:off x="4603749" y="6070600"/>
            <a:ext cx="27273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All joint pair position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3">
            <a:extLst>
              <a:ext uri="{FF2B5EF4-FFF2-40B4-BE49-F238E27FC236}">
                <a16:creationId xmlns:a16="http://schemas.microsoft.com/office/drawing/2014/main" id="{9D37D610-E2A4-49DC-998B-987AFA5FD213}"/>
              </a:ext>
            </a:extLst>
          </p:cNvPr>
          <p:cNvSpPr>
            <a:spLocks noChangeArrowheads="1"/>
          </p:cNvSpPr>
          <p:nvPr/>
        </p:nvSpPr>
        <p:spPr bwMode="auto">
          <a:xfrm>
            <a:off x="7211104" y="6070600"/>
            <a:ext cx="6302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rPr>
              <a:t>loss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27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500"/>
                                        <p:tgtEl>
                                          <p:spTgt spid="35"/>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500"/>
                                        <p:tgtEl>
                                          <p:spTgt spid="3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500"/>
                                        <p:tgtEl>
                                          <p:spTgt spid="4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fade">
                                      <p:cBhvr>
                                        <p:cTn id="135" dur="500"/>
                                        <p:tgtEl>
                                          <p:spTgt spid="37"/>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5"/>
                                        </p:tgtEl>
                                        <p:attrNameLst>
                                          <p:attrName>style.visibility</p:attrName>
                                        </p:attrNameLst>
                                      </p:cBhvr>
                                      <p:to>
                                        <p:strVal val="visible"/>
                                      </p:to>
                                    </p:set>
                                    <p:animEffect transition="in" filter="fade">
                                      <p:cBhvr>
                                        <p:cTn id="140" dur="500"/>
                                        <p:tgtEl>
                                          <p:spTgt spid="45"/>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6"/>
                                        </p:tgtEl>
                                        <p:attrNameLst>
                                          <p:attrName>style.visibility</p:attrName>
                                        </p:attrNameLst>
                                      </p:cBhvr>
                                      <p:to>
                                        <p:strVal val="visible"/>
                                      </p:to>
                                    </p:set>
                                    <p:animEffect transition="in" filter="fade">
                                      <p:cBhvr>
                                        <p:cTn id="143" dur="500"/>
                                        <p:tgtEl>
                                          <p:spTgt spid="4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7"/>
                                        </p:tgtEl>
                                        <p:attrNameLst>
                                          <p:attrName>style.visibility</p:attrName>
                                        </p:attrNameLst>
                                      </p:cBhvr>
                                      <p:to>
                                        <p:strVal val="visible"/>
                                      </p:to>
                                    </p:set>
                                    <p:animEffect transition="in" filter="fade">
                                      <p:cBhvr>
                                        <p:cTn id="146" dur="500"/>
                                        <p:tgtEl>
                                          <p:spTgt spid="4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8"/>
                                        </p:tgtEl>
                                        <p:attrNameLst>
                                          <p:attrName>style.visibility</p:attrName>
                                        </p:attrNameLst>
                                      </p:cBhvr>
                                      <p:to>
                                        <p:strVal val="visible"/>
                                      </p:to>
                                    </p:set>
                                    <p:animEffect transition="in" filter="fade">
                                      <p:cBhvr>
                                        <p:cTn id="149" dur="500"/>
                                        <p:tgtEl>
                                          <p:spTgt spid="48"/>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49"/>
                                        </p:tgtEl>
                                        <p:attrNameLst>
                                          <p:attrName>style.visibility</p:attrName>
                                        </p:attrNameLst>
                                      </p:cBhvr>
                                      <p:to>
                                        <p:strVal val="visible"/>
                                      </p:to>
                                    </p:set>
                                    <p:animEffect transition="in" filter="fade">
                                      <p:cBhvr>
                                        <p:cTn id="154" dur="500"/>
                                        <p:tgtEl>
                                          <p:spTgt spid="4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animEffect transition="in" filter="fade">
                                      <p:cBhvr>
                                        <p:cTn id="157" dur="500"/>
                                        <p:tgtEl>
                                          <p:spTgt spid="5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fade">
                                      <p:cBhvr>
                                        <p:cTn id="160" dur="500"/>
                                        <p:tgtEl>
                                          <p:spTgt spid="5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2"/>
                                        </p:tgtEl>
                                        <p:attrNameLst>
                                          <p:attrName>style.visibility</p:attrName>
                                        </p:attrNameLst>
                                      </p:cBhvr>
                                      <p:to>
                                        <p:strVal val="visible"/>
                                      </p:to>
                                    </p:set>
                                    <p:animEffect transition="in" filter="fade">
                                      <p:cBhvr>
                                        <p:cTn id="163" dur="500"/>
                                        <p:tgtEl>
                                          <p:spTgt spid="52"/>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3"/>
                                        </p:tgtEl>
                                        <p:attrNameLst>
                                          <p:attrName>style.visibility</p:attrName>
                                        </p:attrNameLst>
                                      </p:cBhvr>
                                      <p:to>
                                        <p:strVal val="visible"/>
                                      </p:to>
                                    </p:set>
                                    <p:animEffect transition="in" filter="fade">
                                      <p:cBhvr>
                                        <p:cTn id="168" dur="500"/>
                                        <p:tgtEl>
                                          <p:spTgt spid="53"/>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54"/>
                                        </p:tgtEl>
                                        <p:attrNameLst>
                                          <p:attrName>style.visibility</p:attrName>
                                        </p:attrNameLst>
                                      </p:cBhvr>
                                      <p:to>
                                        <p:strVal val="visible"/>
                                      </p:to>
                                    </p:set>
                                    <p:animEffect transition="in" filter="fade">
                                      <p:cBhvr>
                                        <p:cTn id="171" dur="500"/>
                                        <p:tgtEl>
                                          <p:spTgt spid="54"/>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5"/>
                                        </p:tgtEl>
                                        <p:attrNameLst>
                                          <p:attrName>style.visibility</p:attrName>
                                        </p:attrNameLst>
                                      </p:cBhvr>
                                      <p:to>
                                        <p:strVal val="visible"/>
                                      </p:to>
                                    </p:set>
                                    <p:animEffect transition="in" filter="fade">
                                      <p:cBhvr>
                                        <p:cTn id="174" dur="500"/>
                                        <p:tgtEl>
                                          <p:spTgt spid="55"/>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56"/>
                                        </p:tgtEl>
                                        <p:attrNameLst>
                                          <p:attrName>style.visibility</p:attrName>
                                        </p:attrNameLst>
                                      </p:cBhvr>
                                      <p:to>
                                        <p:strVal val="visible"/>
                                      </p:to>
                                    </p:set>
                                    <p:animEffect transition="in" filter="fade">
                                      <p:cBhvr>
                                        <p:cTn id="17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BBA9-9A3C-4923-9EAD-C7EFBB6A94F4}"/>
              </a:ext>
            </a:extLst>
          </p:cNvPr>
          <p:cNvSpPr>
            <a:spLocks noGrp="1"/>
          </p:cNvSpPr>
          <p:nvPr>
            <p:ph type="title"/>
          </p:nvPr>
        </p:nvSpPr>
        <p:spPr/>
        <p:txBody>
          <a:bodyPr/>
          <a:lstStyle/>
          <a:p>
            <a:r>
              <a:rPr lang="en-US" dirty="0"/>
              <a:t>3D Human Pose Results</a:t>
            </a:r>
          </a:p>
        </p:txBody>
      </p:sp>
      <p:sp>
        <p:nvSpPr>
          <p:cNvPr id="3" name="Content Placeholder 2">
            <a:extLst>
              <a:ext uri="{FF2B5EF4-FFF2-40B4-BE49-F238E27FC236}">
                <a16:creationId xmlns:a16="http://schemas.microsoft.com/office/drawing/2014/main" id="{4D881D0F-A3C8-4D3D-B84F-D141BB20AD7A}"/>
              </a:ext>
            </a:extLst>
          </p:cNvPr>
          <p:cNvSpPr>
            <a:spLocks noGrp="1"/>
          </p:cNvSpPr>
          <p:nvPr>
            <p:ph idx="1"/>
          </p:nvPr>
        </p:nvSpPr>
        <p:spPr>
          <a:xfrm>
            <a:off x="838200" y="1825625"/>
            <a:ext cx="10515600" cy="5090564"/>
          </a:xfrm>
        </p:spPr>
        <p:txBody>
          <a:bodyPr>
            <a:normAutofit/>
          </a:bodyPr>
          <a:lstStyle/>
          <a:p>
            <a:r>
              <a:rPr lang="en-US" dirty="0"/>
              <a:t> A </a:t>
            </a:r>
            <a:r>
              <a:rPr lang="en-US" b="1" dirty="0"/>
              <a:t>strong baseline</a:t>
            </a:r>
            <a:r>
              <a:rPr lang="en-US" dirty="0"/>
              <a:t>, already state-of-the-art.</a:t>
            </a:r>
          </a:p>
          <a:p>
            <a:r>
              <a:rPr lang="en-US" dirty="0"/>
              <a:t> </a:t>
            </a:r>
            <a:r>
              <a:rPr lang="en-US" b="1" dirty="0">
                <a:solidFill>
                  <a:srgbClr val="7030A0"/>
                </a:solidFill>
              </a:rPr>
              <a:t>Bone representation</a:t>
            </a:r>
            <a:r>
              <a:rPr lang="en-US" dirty="0"/>
              <a:t> is superior to joint.</a:t>
            </a:r>
          </a:p>
          <a:p>
            <a:r>
              <a:rPr lang="en-US" altLang="zh-CN" dirty="0"/>
              <a:t> </a:t>
            </a:r>
            <a:r>
              <a:rPr lang="en-US" altLang="zh-CN" b="1" dirty="0">
                <a:solidFill>
                  <a:srgbClr val="FF0000"/>
                </a:solidFill>
              </a:rPr>
              <a:t>Compositional loss function</a:t>
            </a:r>
            <a:r>
              <a:rPr lang="en-US" altLang="zh-CN" dirty="0"/>
              <a:t> is effective.</a:t>
            </a:r>
          </a:p>
          <a:p>
            <a:endParaRPr lang="en-US" dirty="0"/>
          </a:p>
          <a:p>
            <a:endParaRPr lang="en-US" dirty="0"/>
          </a:p>
          <a:p>
            <a:endParaRPr lang="en-US" dirty="0"/>
          </a:p>
          <a:p>
            <a:endParaRPr lang="en-US" dirty="0"/>
          </a:p>
          <a:p>
            <a:endParaRPr lang="en-US" sz="2000" dirty="0"/>
          </a:p>
          <a:p>
            <a:r>
              <a:rPr lang="en-US" sz="2000" dirty="0"/>
              <a:t>[1]  </a:t>
            </a:r>
            <a:r>
              <a:rPr lang="de-DE" sz="2000" dirty="0"/>
              <a:t>Zhou et al., Deep </a:t>
            </a:r>
            <a:r>
              <a:rPr lang="en-US" sz="2000" dirty="0"/>
              <a:t>kinematic pose regression, ECCV 2016.</a:t>
            </a:r>
          </a:p>
        </p:txBody>
      </p:sp>
      <p:sp>
        <p:nvSpPr>
          <p:cNvPr id="5" name="AutoShape 3">
            <a:extLst>
              <a:ext uri="{FF2B5EF4-FFF2-40B4-BE49-F238E27FC236}">
                <a16:creationId xmlns:a16="http://schemas.microsoft.com/office/drawing/2014/main" id="{0DE5FDAE-02B6-41AD-9119-4D5A77274378}"/>
              </a:ext>
            </a:extLst>
          </p:cNvPr>
          <p:cNvSpPr>
            <a:spLocks noChangeAspect="1" noChangeArrowheads="1" noTextEdit="1"/>
          </p:cNvSpPr>
          <p:nvPr/>
        </p:nvSpPr>
        <p:spPr bwMode="auto">
          <a:xfrm>
            <a:off x="996144" y="3555008"/>
            <a:ext cx="10515600" cy="196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5D257C2B-1E6D-44B6-AD7F-176B8CF3C14E}"/>
              </a:ext>
            </a:extLst>
          </p:cNvPr>
          <p:cNvSpPr>
            <a:spLocks noChangeArrowheads="1"/>
          </p:cNvSpPr>
          <p:nvPr/>
        </p:nvSpPr>
        <p:spPr bwMode="auto">
          <a:xfrm>
            <a:off x="1599314" y="3586032"/>
            <a:ext cx="1748205" cy="37073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2392F041-C0B2-4313-9451-CF8428C27CFA}"/>
              </a:ext>
            </a:extLst>
          </p:cNvPr>
          <p:cNvSpPr>
            <a:spLocks noChangeArrowheads="1"/>
          </p:cNvSpPr>
          <p:nvPr/>
        </p:nvSpPr>
        <p:spPr bwMode="auto">
          <a:xfrm>
            <a:off x="5109813" y="3586032"/>
            <a:ext cx="1748205" cy="37073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559F2489-DD1E-4653-AF92-61EBAB26C238}"/>
              </a:ext>
            </a:extLst>
          </p:cNvPr>
          <p:cNvSpPr>
            <a:spLocks noChangeArrowheads="1"/>
          </p:cNvSpPr>
          <p:nvPr/>
        </p:nvSpPr>
        <p:spPr bwMode="auto">
          <a:xfrm>
            <a:off x="6868262" y="3586032"/>
            <a:ext cx="1748205" cy="37073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2271A5E8-3A43-4B11-B545-7B090736CBE3}"/>
              </a:ext>
            </a:extLst>
          </p:cNvPr>
          <p:cNvSpPr>
            <a:spLocks noChangeArrowheads="1"/>
          </p:cNvSpPr>
          <p:nvPr/>
        </p:nvSpPr>
        <p:spPr bwMode="auto">
          <a:xfrm>
            <a:off x="8628391" y="3586032"/>
            <a:ext cx="1748205" cy="37073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76189236-4A02-40E1-BF30-94D8C5037DC4}"/>
              </a:ext>
            </a:extLst>
          </p:cNvPr>
          <p:cNvSpPr>
            <a:spLocks noChangeArrowheads="1"/>
          </p:cNvSpPr>
          <p:nvPr/>
        </p:nvSpPr>
        <p:spPr bwMode="auto">
          <a:xfrm>
            <a:off x="1599314" y="3956769"/>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F1908134-B4D7-4955-927A-756DABF9203C}"/>
              </a:ext>
            </a:extLst>
          </p:cNvPr>
          <p:cNvSpPr>
            <a:spLocks noChangeArrowheads="1"/>
          </p:cNvSpPr>
          <p:nvPr/>
        </p:nvSpPr>
        <p:spPr bwMode="auto">
          <a:xfrm>
            <a:off x="5109813" y="3956769"/>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AEB1DD92-08EB-41A5-AE68-3A56D3CE57D2}"/>
              </a:ext>
            </a:extLst>
          </p:cNvPr>
          <p:cNvSpPr>
            <a:spLocks noChangeArrowheads="1"/>
          </p:cNvSpPr>
          <p:nvPr/>
        </p:nvSpPr>
        <p:spPr bwMode="auto">
          <a:xfrm>
            <a:off x="6868262" y="3956769"/>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24528895-0A3F-46BC-834C-2DEA5F15BF18}"/>
              </a:ext>
            </a:extLst>
          </p:cNvPr>
          <p:cNvSpPr>
            <a:spLocks noChangeArrowheads="1"/>
          </p:cNvSpPr>
          <p:nvPr/>
        </p:nvSpPr>
        <p:spPr bwMode="auto">
          <a:xfrm>
            <a:off x="8628391" y="3956769"/>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199FFD5-3E91-445D-A352-2A39EAAEAFEB}"/>
              </a:ext>
            </a:extLst>
          </p:cNvPr>
          <p:cNvSpPr>
            <a:spLocks noChangeArrowheads="1"/>
          </p:cNvSpPr>
          <p:nvPr/>
        </p:nvSpPr>
        <p:spPr bwMode="auto">
          <a:xfrm>
            <a:off x="1599314" y="4329058"/>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EAB8BF9A-78C8-40CC-AC6B-7E02F60F43C1}"/>
              </a:ext>
            </a:extLst>
          </p:cNvPr>
          <p:cNvSpPr>
            <a:spLocks noChangeArrowheads="1"/>
          </p:cNvSpPr>
          <p:nvPr/>
        </p:nvSpPr>
        <p:spPr bwMode="auto">
          <a:xfrm>
            <a:off x="5109813" y="4329058"/>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042EC7DD-9DF1-4279-82FC-A7E0A61AAE8C}"/>
              </a:ext>
            </a:extLst>
          </p:cNvPr>
          <p:cNvSpPr>
            <a:spLocks noChangeArrowheads="1"/>
          </p:cNvSpPr>
          <p:nvPr/>
        </p:nvSpPr>
        <p:spPr bwMode="auto">
          <a:xfrm>
            <a:off x="6868262" y="4329058"/>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DA117901-E730-43DB-BE60-557C8C145940}"/>
              </a:ext>
            </a:extLst>
          </p:cNvPr>
          <p:cNvSpPr>
            <a:spLocks noChangeArrowheads="1"/>
          </p:cNvSpPr>
          <p:nvPr/>
        </p:nvSpPr>
        <p:spPr bwMode="auto">
          <a:xfrm>
            <a:off x="8628391" y="4329058"/>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926C2632-46CA-4DBE-9AB5-2E1608ECD9EF}"/>
              </a:ext>
            </a:extLst>
          </p:cNvPr>
          <p:cNvSpPr>
            <a:spLocks noChangeArrowheads="1"/>
          </p:cNvSpPr>
          <p:nvPr/>
        </p:nvSpPr>
        <p:spPr bwMode="auto">
          <a:xfrm>
            <a:off x="1599314" y="4699795"/>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3CAEC49E-9888-4E00-AA42-116BBE59439A}"/>
              </a:ext>
            </a:extLst>
          </p:cNvPr>
          <p:cNvSpPr>
            <a:spLocks noChangeArrowheads="1"/>
          </p:cNvSpPr>
          <p:nvPr/>
        </p:nvSpPr>
        <p:spPr bwMode="auto">
          <a:xfrm>
            <a:off x="5109813" y="4699795"/>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C53A2A05-0C02-44D4-B51D-AB0E6B6209D9}"/>
              </a:ext>
            </a:extLst>
          </p:cNvPr>
          <p:cNvSpPr>
            <a:spLocks noChangeArrowheads="1"/>
          </p:cNvSpPr>
          <p:nvPr/>
        </p:nvSpPr>
        <p:spPr bwMode="auto">
          <a:xfrm>
            <a:off x="6868262" y="4699795"/>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A2509351-2E8D-496D-9210-B11B66FF879B}"/>
              </a:ext>
            </a:extLst>
          </p:cNvPr>
          <p:cNvSpPr>
            <a:spLocks noChangeArrowheads="1"/>
          </p:cNvSpPr>
          <p:nvPr/>
        </p:nvSpPr>
        <p:spPr bwMode="auto">
          <a:xfrm>
            <a:off x="8628391" y="4699795"/>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5A1F768A-1D0E-4611-A0F8-BA82CFEE6E22}"/>
              </a:ext>
            </a:extLst>
          </p:cNvPr>
          <p:cNvSpPr>
            <a:spLocks noChangeArrowheads="1"/>
          </p:cNvSpPr>
          <p:nvPr/>
        </p:nvSpPr>
        <p:spPr bwMode="auto">
          <a:xfrm>
            <a:off x="1599314" y="5072084"/>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69F7ECEA-A00C-4577-94CC-8A0BFA37EC6B}"/>
              </a:ext>
            </a:extLst>
          </p:cNvPr>
          <p:cNvSpPr>
            <a:spLocks noChangeArrowheads="1"/>
          </p:cNvSpPr>
          <p:nvPr/>
        </p:nvSpPr>
        <p:spPr bwMode="auto">
          <a:xfrm>
            <a:off x="5109813" y="5072084"/>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B526918F-01F7-40AB-A5D4-C4A375E61B10}"/>
              </a:ext>
            </a:extLst>
          </p:cNvPr>
          <p:cNvSpPr>
            <a:spLocks noChangeArrowheads="1"/>
          </p:cNvSpPr>
          <p:nvPr/>
        </p:nvSpPr>
        <p:spPr bwMode="auto">
          <a:xfrm>
            <a:off x="6868262" y="5072084"/>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4">
            <a:extLst>
              <a:ext uri="{FF2B5EF4-FFF2-40B4-BE49-F238E27FC236}">
                <a16:creationId xmlns:a16="http://schemas.microsoft.com/office/drawing/2014/main" id="{82D7E5E3-1EED-4CA7-87F9-C3677185C564}"/>
              </a:ext>
            </a:extLst>
          </p:cNvPr>
          <p:cNvSpPr>
            <a:spLocks noChangeArrowheads="1"/>
          </p:cNvSpPr>
          <p:nvPr/>
        </p:nvSpPr>
        <p:spPr bwMode="auto">
          <a:xfrm>
            <a:off x="8628391" y="5072084"/>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7D45D7D-8D72-4A92-9BAB-BDAACC38C221}"/>
              </a:ext>
            </a:extLst>
          </p:cNvPr>
          <p:cNvSpPr>
            <a:spLocks noChangeShapeType="1"/>
          </p:cNvSpPr>
          <p:nvPr/>
        </p:nvSpPr>
        <p:spPr bwMode="auto">
          <a:xfrm>
            <a:off x="5109813" y="3578276"/>
            <a:ext cx="0" cy="18707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AC6A9866-26A3-4DD4-8AB9-90B14ACDE6C6}"/>
              </a:ext>
            </a:extLst>
          </p:cNvPr>
          <p:cNvSpPr>
            <a:spLocks noChangeShapeType="1"/>
          </p:cNvSpPr>
          <p:nvPr/>
        </p:nvSpPr>
        <p:spPr bwMode="auto">
          <a:xfrm>
            <a:off x="994593" y="3956769"/>
            <a:ext cx="10500088"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D481E000-5C81-437F-B9C4-718FDECD7A31}"/>
              </a:ext>
            </a:extLst>
          </p:cNvPr>
          <p:cNvSpPr>
            <a:spLocks noChangeShapeType="1"/>
          </p:cNvSpPr>
          <p:nvPr/>
        </p:nvSpPr>
        <p:spPr bwMode="auto">
          <a:xfrm>
            <a:off x="994593" y="4329058"/>
            <a:ext cx="105000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5D3E7845-1785-4C04-9778-2FA5FDB10DD9}"/>
              </a:ext>
            </a:extLst>
          </p:cNvPr>
          <p:cNvSpPr>
            <a:spLocks noChangeShapeType="1"/>
          </p:cNvSpPr>
          <p:nvPr/>
        </p:nvSpPr>
        <p:spPr bwMode="auto">
          <a:xfrm>
            <a:off x="994593" y="4699795"/>
            <a:ext cx="105000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3">
            <a:extLst>
              <a:ext uri="{FF2B5EF4-FFF2-40B4-BE49-F238E27FC236}">
                <a16:creationId xmlns:a16="http://schemas.microsoft.com/office/drawing/2014/main" id="{B548A2AE-89BC-4A21-A33E-9409F12A82E0}"/>
              </a:ext>
            </a:extLst>
          </p:cNvPr>
          <p:cNvSpPr>
            <a:spLocks noChangeShapeType="1"/>
          </p:cNvSpPr>
          <p:nvPr/>
        </p:nvSpPr>
        <p:spPr bwMode="auto">
          <a:xfrm>
            <a:off x="994593" y="5072084"/>
            <a:ext cx="105000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4">
            <a:extLst>
              <a:ext uri="{FF2B5EF4-FFF2-40B4-BE49-F238E27FC236}">
                <a16:creationId xmlns:a16="http://schemas.microsoft.com/office/drawing/2014/main" id="{16AB6910-F621-424C-8379-02DA2FA135BB}"/>
              </a:ext>
            </a:extLst>
          </p:cNvPr>
          <p:cNvSpPr>
            <a:spLocks noChangeShapeType="1"/>
          </p:cNvSpPr>
          <p:nvPr/>
        </p:nvSpPr>
        <p:spPr bwMode="auto">
          <a:xfrm>
            <a:off x="1599314" y="3578276"/>
            <a:ext cx="0" cy="18707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5">
            <a:extLst>
              <a:ext uri="{FF2B5EF4-FFF2-40B4-BE49-F238E27FC236}">
                <a16:creationId xmlns:a16="http://schemas.microsoft.com/office/drawing/2014/main" id="{445D9AB6-139C-4D05-B4BF-2CF972E8248B}"/>
              </a:ext>
            </a:extLst>
          </p:cNvPr>
          <p:cNvSpPr>
            <a:spLocks noChangeShapeType="1"/>
          </p:cNvSpPr>
          <p:nvPr/>
        </p:nvSpPr>
        <p:spPr bwMode="auto">
          <a:xfrm>
            <a:off x="10376596" y="3578276"/>
            <a:ext cx="0" cy="18707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A403A277-74B6-4D2A-90B9-64F57B3A766D}"/>
              </a:ext>
            </a:extLst>
          </p:cNvPr>
          <p:cNvSpPr>
            <a:spLocks noChangeShapeType="1"/>
          </p:cNvSpPr>
          <p:nvPr/>
        </p:nvSpPr>
        <p:spPr bwMode="auto">
          <a:xfrm>
            <a:off x="994593" y="5442821"/>
            <a:ext cx="105000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48">
            <a:extLst>
              <a:ext uri="{FF2B5EF4-FFF2-40B4-BE49-F238E27FC236}">
                <a16:creationId xmlns:a16="http://schemas.microsoft.com/office/drawing/2014/main" id="{FBB40525-F23B-43BC-BB29-66C51C8F2388}"/>
              </a:ext>
            </a:extLst>
          </p:cNvPr>
          <p:cNvSpPr>
            <a:spLocks noChangeArrowheads="1"/>
          </p:cNvSpPr>
          <p:nvPr/>
        </p:nvSpPr>
        <p:spPr bwMode="auto">
          <a:xfrm>
            <a:off x="1695488" y="3624812"/>
            <a:ext cx="778704"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FFFFFF"/>
                </a:solidFill>
                <a:effectLst/>
                <a:latin typeface="Calibri" panose="020F0502020204030204" pitchFamily="34" charset="0"/>
              </a:rPr>
              <a:t>Metric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49">
            <a:extLst>
              <a:ext uri="{FF2B5EF4-FFF2-40B4-BE49-F238E27FC236}">
                <a16:creationId xmlns:a16="http://schemas.microsoft.com/office/drawing/2014/main" id="{5FBADE5A-B27C-401E-B090-D950BE7F6863}"/>
              </a:ext>
            </a:extLst>
          </p:cNvPr>
          <p:cNvSpPr>
            <a:spLocks noChangeArrowheads="1"/>
          </p:cNvSpPr>
          <p:nvPr/>
        </p:nvSpPr>
        <p:spPr bwMode="auto">
          <a:xfrm>
            <a:off x="5205987" y="3624812"/>
            <a:ext cx="949336"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FFFFFF"/>
                </a:solidFill>
                <a:effectLst/>
                <a:latin typeface="Calibri" panose="020F0502020204030204" pitchFamily="34" charset="0"/>
              </a:rPr>
              <a:t>Baseline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51">
            <a:extLst>
              <a:ext uri="{FF2B5EF4-FFF2-40B4-BE49-F238E27FC236}">
                <a16:creationId xmlns:a16="http://schemas.microsoft.com/office/drawing/2014/main" id="{AC99A531-7E88-414C-965F-A6B974C42235}"/>
              </a:ext>
            </a:extLst>
          </p:cNvPr>
          <p:cNvSpPr>
            <a:spLocks noChangeArrowheads="1"/>
          </p:cNvSpPr>
          <p:nvPr/>
        </p:nvSpPr>
        <p:spPr bwMode="auto">
          <a:xfrm>
            <a:off x="6964437" y="3624812"/>
            <a:ext cx="1292151"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(bone)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53">
            <a:extLst>
              <a:ext uri="{FF2B5EF4-FFF2-40B4-BE49-F238E27FC236}">
                <a16:creationId xmlns:a16="http://schemas.microsoft.com/office/drawing/2014/main" id="{609F639E-1C3E-49B0-B8BF-05EE2854806B}"/>
              </a:ext>
            </a:extLst>
          </p:cNvPr>
          <p:cNvSpPr>
            <a:spLocks noChangeArrowheads="1"/>
          </p:cNvSpPr>
          <p:nvPr/>
        </p:nvSpPr>
        <p:spPr bwMode="auto">
          <a:xfrm>
            <a:off x="8724566" y="3624812"/>
            <a:ext cx="1025345"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 (all)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54">
            <a:extLst>
              <a:ext uri="{FF2B5EF4-FFF2-40B4-BE49-F238E27FC236}">
                <a16:creationId xmlns:a16="http://schemas.microsoft.com/office/drawing/2014/main" id="{67F78A96-E5D6-43C3-A643-3443BE9B19BF}"/>
              </a:ext>
            </a:extLst>
          </p:cNvPr>
          <p:cNvSpPr>
            <a:spLocks noChangeArrowheads="1"/>
          </p:cNvSpPr>
          <p:nvPr/>
        </p:nvSpPr>
        <p:spPr bwMode="auto">
          <a:xfrm>
            <a:off x="1695488" y="3998652"/>
            <a:ext cx="1700118"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Joint Error (mm)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55">
            <a:extLst>
              <a:ext uri="{FF2B5EF4-FFF2-40B4-BE49-F238E27FC236}">
                <a16:creationId xmlns:a16="http://schemas.microsoft.com/office/drawing/2014/main" id="{FC578D9C-E277-49E6-81E1-0EEDDB935848}"/>
              </a:ext>
            </a:extLst>
          </p:cNvPr>
          <p:cNvSpPr>
            <a:spLocks noChangeArrowheads="1"/>
          </p:cNvSpPr>
          <p:nvPr/>
        </p:nvSpPr>
        <p:spPr bwMode="auto">
          <a:xfrm>
            <a:off x="5205987" y="3998652"/>
            <a:ext cx="550677"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75.0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8" name="Rectangle 58">
            <a:extLst>
              <a:ext uri="{FF2B5EF4-FFF2-40B4-BE49-F238E27FC236}">
                <a16:creationId xmlns:a16="http://schemas.microsoft.com/office/drawing/2014/main" id="{B3246B22-4D2F-4A0E-9F93-278D6748A7B8}"/>
              </a:ext>
            </a:extLst>
          </p:cNvPr>
          <p:cNvSpPr>
            <a:spLocks noChangeArrowheads="1"/>
          </p:cNvSpPr>
          <p:nvPr/>
        </p:nvSpPr>
        <p:spPr bwMode="auto">
          <a:xfrm>
            <a:off x="6964437" y="3998652"/>
            <a:ext cx="656159"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75.0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9">
            <a:extLst>
              <a:ext uri="{FF2B5EF4-FFF2-40B4-BE49-F238E27FC236}">
                <a16:creationId xmlns:a16="http://schemas.microsoft.com/office/drawing/2014/main" id="{174DD77A-9BEB-4CD6-AA89-3C52FA5F5CF6}"/>
              </a:ext>
            </a:extLst>
          </p:cNvPr>
          <p:cNvSpPr>
            <a:spLocks noChangeArrowheads="1"/>
          </p:cNvSpPr>
          <p:nvPr/>
        </p:nvSpPr>
        <p:spPr bwMode="auto">
          <a:xfrm>
            <a:off x="7468577" y="4074661"/>
            <a:ext cx="502590"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62">
            <a:extLst>
              <a:ext uri="{FF2B5EF4-FFF2-40B4-BE49-F238E27FC236}">
                <a16:creationId xmlns:a16="http://schemas.microsoft.com/office/drawing/2014/main" id="{C13F1698-8A10-49CE-82EF-178935B95FAC}"/>
              </a:ext>
            </a:extLst>
          </p:cNvPr>
          <p:cNvSpPr>
            <a:spLocks noChangeArrowheads="1"/>
          </p:cNvSpPr>
          <p:nvPr/>
        </p:nvSpPr>
        <p:spPr bwMode="auto">
          <a:xfrm>
            <a:off x="8724566" y="3998652"/>
            <a:ext cx="654607"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67.5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63">
            <a:extLst>
              <a:ext uri="{FF2B5EF4-FFF2-40B4-BE49-F238E27FC236}">
                <a16:creationId xmlns:a16="http://schemas.microsoft.com/office/drawing/2014/main" id="{6551FCC1-0820-45B9-97AA-A926F99855E7}"/>
              </a:ext>
            </a:extLst>
          </p:cNvPr>
          <p:cNvSpPr>
            <a:spLocks noChangeArrowheads="1"/>
          </p:cNvSpPr>
          <p:nvPr/>
        </p:nvSpPr>
        <p:spPr bwMode="auto">
          <a:xfrm>
            <a:off x="9227155" y="4074661"/>
            <a:ext cx="133403"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4" name="Rectangle 64">
            <a:extLst>
              <a:ext uri="{FF2B5EF4-FFF2-40B4-BE49-F238E27FC236}">
                <a16:creationId xmlns:a16="http://schemas.microsoft.com/office/drawing/2014/main" id="{F9A56B55-FC13-4381-8D7D-96718C4861C2}"/>
              </a:ext>
            </a:extLst>
          </p:cNvPr>
          <p:cNvSpPr>
            <a:spLocks noChangeArrowheads="1"/>
          </p:cNvSpPr>
          <p:nvPr/>
        </p:nvSpPr>
        <p:spPr bwMode="auto">
          <a:xfrm>
            <a:off x="9275242" y="4074661"/>
            <a:ext cx="483975"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0000"/>
                </a:solidFill>
                <a:effectLst/>
                <a:latin typeface="Calibri" panose="020F0502020204030204" pitchFamily="34" charset="0"/>
              </a:rPr>
              <a:t>10.0%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65">
            <a:extLst>
              <a:ext uri="{FF2B5EF4-FFF2-40B4-BE49-F238E27FC236}">
                <a16:creationId xmlns:a16="http://schemas.microsoft.com/office/drawing/2014/main" id="{111B4061-63C8-42F5-B778-24BE161A3EDA}"/>
              </a:ext>
            </a:extLst>
          </p:cNvPr>
          <p:cNvSpPr>
            <a:spLocks noChangeArrowheads="1"/>
          </p:cNvSpPr>
          <p:nvPr/>
        </p:nvSpPr>
        <p:spPr bwMode="auto">
          <a:xfrm>
            <a:off x="9645980" y="4074661"/>
            <a:ext cx="131852"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66">
            <a:extLst>
              <a:ext uri="{FF2B5EF4-FFF2-40B4-BE49-F238E27FC236}">
                <a16:creationId xmlns:a16="http://schemas.microsoft.com/office/drawing/2014/main" id="{1E0061FD-FF08-4E96-AC16-871C3C537C11}"/>
              </a:ext>
            </a:extLst>
          </p:cNvPr>
          <p:cNvSpPr>
            <a:spLocks noChangeArrowheads="1"/>
          </p:cNvSpPr>
          <p:nvPr/>
        </p:nvSpPr>
        <p:spPr bwMode="auto">
          <a:xfrm>
            <a:off x="1695488" y="4367838"/>
            <a:ext cx="1738898"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Bone Error (mm)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7" name="Rectangle 67">
            <a:extLst>
              <a:ext uri="{FF2B5EF4-FFF2-40B4-BE49-F238E27FC236}">
                <a16:creationId xmlns:a16="http://schemas.microsoft.com/office/drawing/2014/main" id="{3E662876-D184-4896-AB68-508F7FC881EF}"/>
              </a:ext>
            </a:extLst>
          </p:cNvPr>
          <p:cNvSpPr>
            <a:spLocks noChangeArrowheads="1"/>
          </p:cNvSpPr>
          <p:nvPr/>
        </p:nvSpPr>
        <p:spPr bwMode="auto">
          <a:xfrm>
            <a:off x="5205987" y="4367838"/>
            <a:ext cx="550677"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65.5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Rectangle 70">
            <a:extLst>
              <a:ext uri="{FF2B5EF4-FFF2-40B4-BE49-F238E27FC236}">
                <a16:creationId xmlns:a16="http://schemas.microsoft.com/office/drawing/2014/main" id="{DEC4C03F-207B-4782-9333-0BCAAC33F492}"/>
              </a:ext>
            </a:extLst>
          </p:cNvPr>
          <p:cNvSpPr>
            <a:spLocks noChangeArrowheads="1"/>
          </p:cNvSpPr>
          <p:nvPr/>
        </p:nvSpPr>
        <p:spPr bwMode="auto">
          <a:xfrm>
            <a:off x="6964437" y="4367838"/>
            <a:ext cx="656159"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62.3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1" name="Rectangle 71">
            <a:extLst>
              <a:ext uri="{FF2B5EF4-FFF2-40B4-BE49-F238E27FC236}">
                <a16:creationId xmlns:a16="http://schemas.microsoft.com/office/drawing/2014/main" id="{389870C2-1423-40BC-87C6-54B317479583}"/>
              </a:ext>
            </a:extLst>
          </p:cNvPr>
          <p:cNvSpPr>
            <a:spLocks noChangeArrowheads="1"/>
          </p:cNvSpPr>
          <p:nvPr/>
        </p:nvSpPr>
        <p:spPr bwMode="auto">
          <a:xfrm>
            <a:off x="7468577" y="4443847"/>
            <a:ext cx="3991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r>
              <a:rPr kumimoji="0" lang="en-US" altLang="en-US" sz="1200" b="0" i="0" u="none" strike="noStrike" cap="none" normalizeH="0" baseline="0" dirty="0">
                <a:ln>
                  <a:noFill/>
                </a:ln>
                <a:solidFill>
                  <a:srgbClr val="7030A0"/>
                </a:solidFill>
                <a:effectLst/>
                <a:latin typeface="Calibri" panose="020F0502020204030204" pitchFamily="34" charset="0"/>
              </a:rPr>
              <a:t>4.9%</a:t>
            </a: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74">
            <a:extLst>
              <a:ext uri="{FF2B5EF4-FFF2-40B4-BE49-F238E27FC236}">
                <a16:creationId xmlns:a16="http://schemas.microsoft.com/office/drawing/2014/main" id="{55DF9983-1A9C-486D-B59D-51BDDC47A414}"/>
              </a:ext>
            </a:extLst>
          </p:cNvPr>
          <p:cNvSpPr>
            <a:spLocks noChangeArrowheads="1"/>
          </p:cNvSpPr>
          <p:nvPr/>
        </p:nvSpPr>
        <p:spPr bwMode="auto">
          <a:xfrm>
            <a:off x="8724566" y="4367838"/>
            <a:ext cx="654607"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58.4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5" name="Rectangle 75">
            <a:extLst>
              <a:ext uri="{FF2B5EF4-FFF2-40B4-BE49-F238E27FC236}">
                <a16:creationId xmlns:a16="http://schemas.microsoft.com/office/drawing/2014/main" id="{A87AD079-71D9-410A-87C0-412CC91824D1}"/>
              </a:ext>
            </a:extLst>
          </p:cNvPr>
          <p:cNvSpPr>
            <a:spLocks noChangeArrowheads="1"/>
          </p:cNvSpPr>
          <p:nvPr/>
        </p:nvSpPr>
        <p:spPr bwMode="auto">
          <a:xfrm>
            <a:off x="9227155" y="4443847"/>
            <a:ext cx="133403"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6" name="Rectangle 76">
            <a:extLst>
              <a:ext uri="{FF2B5EF4-FFF2-40B4-BE49-F238E27FC236}">
                <a16:creationId xmlns:a16="http://schemas.microsoft.com/office/drawing/2014/main" id="{646C82F5-EE3F-4BEC-A254-7B4130205920}"/>
              </a:ext>
            </a:extLst>
          </p:cNvPr>
          <p:cNvSpPr>
            <a:spLocks noChangeArrowheads="1"/>
          </p:cNvSpPr>
          <p:nvPr/>
        </p:nvSpPr>
        <p:spPr bwMode="auto">
          <a:xfrm>
            <a:off x="9275242" y="4443847"/>
            <a:ext cx="483975"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0000"/>
                </a:solidFill>
                <a:effectLst/>
                <a:latin typeface="Calibri" panose="020F0502020204030204" pitchFamily="34" charset="0"/>
              </a:rPr>
              <a:t>10.8%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77">
            <a:extLst>
              <a:ext uri="{FF2B5EF4-FFF2-40B4-BE49-F238E27FC236}">
                <a16:creationId xmlns:a16="http://schemas.microsoft.com/office/drawing/2014/main" id="{103B7A32-A55E-4883-94F4-4DD0EDDD8E39}"/>
              </a:ext>
            </a:extLst>
          </p:cNvPr>
          <p:cNvSpPr>
            <a:spLocks noChangeArrowheads="1"/>
          </p:cNvSpPr>
          <p:nvPr/>
        </p:nvSpPr>
        <p:spPr bwMode="auto">
          <a:xfrm>
            <a:off x="9645980" y="4443847"/>
            <a:ext cx="131852"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8">
            <a:extLst>
              <a:ext uri="{FF2B5EF4-FFF2-40B4-BE49-F238E27FC236}">
                <a16:creationId xmlns:a16="http://schemas.microsoft.com/office/drawing/2014/main" id="{8D9E63CD-D396-49C3-BCC9-FED087C41DB6}"/>
              </a:ext>
            </a:extLst>
          </p:cNvPr>
          <p:cNvSpPr>
            <a:spLocks noChangeArrowheads="1"/>
          </p:cNvSpPr>
          <p:nvPr/>
        </p:nvSpPr>
        <p:spPr bwMode="auto">
          <a:xfrm>
            <a:off x="1695488" y="4741678"/>
            <a:ext cx="617378"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Bone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9" name="Rectangle 79">
            <a:extLst>
              <a:ext uri="{FF2B5EF4-FFF2-40B4-BE49-F238E27FC236}">
                <a16:creationId xmlns:a16="http://schemas.microsoft.com/office/drawing/2014/main" id="{40C6A78B-F487-4062-8EF9-3E9BD4CCD732}"/>
              </a:ext>
            </a:extLst>
          </p:cNvPr>
          <p:cNvSpPr>
            <a:spLocks noChangeArrowheads="1"/>
          </p:cNvSpPr>
          <p:nvPr/>
        </p:nvSpPr>
        <p:spPr bwMode="auto">
          <a:xfrm>
            <a:off x="2227551" y="4741678"/>
            <a:ext cx="437439"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alibri" panose="020F0502020204030204" pitchFamily="34" charset="0"/>
              </a:rPr>
              <a:t>Std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0" name="Rectangle 80">
            <a:extLst>
              <a:ext uri="{FF2B5EF4-FFF2-40B4-BE49-F238E27FC236}">
                <a16:creationId xmlns:a16="http://schemas.microsoft.com/office/drawing/2014/main" id="{8ED4DE62-CF9E-4F05-B13C-528E567F7F59}"/>
              </a:ext>
            </a:extLst>
          </p:cNvPr>
          <p:cNvSpPr>
            <a:spLocks noChangeArrowheads="1"/>
          </p:cNvSpPr>
          <p:nvPr/>
        </p:nvSpPr>
        <p:spPr bwMode="auto">
          <a:xfrm>
            <a:off x="2578122" y="4741678"/>
            <a:ext cx="646851"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(mm)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1" name="Rectangle 81">
            <a:extLst>
              <a:ext uri="{FF2B5EF4-FFF2-40B4-BE49-F238E27FC236}">
                <a16:creationId xmlns:a16="http://schemas.microsoft.com/office/drawing/2014/main" id="{5790DDC9-949A-428D-B320-27D9F54A6CBB}"/>
              </a:ext>
            </a:extLst>
          </p:cNvPr>
          <p:cNvSpPr>
            <a:spLocks noChangeArrowheads="1"/>
          </p:cNvSpPr>
          <p:nvPr/>
        </p:nvSpPr>
        <p:spPr bwMode="auto">
          <a:xfrm>
            <a:off x="5205987" y="4741678"/>
            <a:ext cx="550677"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26.4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4" name="Rectangle 84">
            <a:extLst>
              <a:ext uri="{FF2B5EF4-FFF2-40B4-BE49-F238E27FC236}">
                <a16:creationId xmlns:a16="http://schemas.microsoft.com/office/drawing/2014/main" id="{49B610AF-4BE7-487A-98F6-7B1D90684B8E}"/>
              </a:ext>
            </a:extLst>
          </p:cNvPr>
          <p:cNvSpPr>
            <a:spLocks noChangeArrowheads="1"/>
          </p:cNvSpPr>
          <p:nvPr/>
        </p:nvSpPr>
        <p:spPr bwMode="auto">
          <a:xfrm>
            <a:off x="6964437" y="4741678"/>
            <a:ext cx="656159"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21.9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Rectangle 85">
            <a:extLst>
              <a:ext uri="{FF2B5EF4-FFF2-40B4-BE49-F238E27FC236}">
                <a16:creationId xmlns:a16="http://schemas.microsoft.com/office/drawing/2014/main" id="{E549ED46-9754-4A36-93B0-B01AA5ED0572}"/>
              </a:ext>
            </a:extLst>
          </p:cNvPr>
          <p:cNvSpPr>
            <a:spLocks noChangeArrowheads="1"/>
          </p:cNvSpPr>
          <p:nvPr/>
        </p:nvSpPr>
        <p:spPr bwMode="auto">
          <a:xfrm>
            <a:off x="7468577" y="4817686"/>
            <a:ext cx="4776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r>
              <a:rPr kumimoji="0" lang="en-US" altLang="en-US" sz="1200" b="0" i="0" u="none" strike="noStrike" cap="none" normalizeH="0" baseline="0" dirty="0">
                <a:ln>
                  <a:noFill/>
                </a:ln>
                <a:solidFill>
                  <a:srgbClr val="7030A0"/>
                </a:solidFill>
                <a:effectLst/>
                <a:latin typeface="Calibri" panose="020F0502020204030204" pitchFamily="34" charset="0"/>
              </a:rPr>
              <a:t>17.0%</a:t>
            </a: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8">
            <a:extLst>
              <a:ext uri="{FF2B5EF4-FFF2-40B4-BE49-F238E27FC236}">
                <a16:creationId xmlns:a16="http://schemas.microsoft.com/office/drawing/2014/main" id="{F7C33A26-6460-4236-8B3C-0840C7740F70}"/>
              </a:ext>
            </a:extLst>
          </p:cNvPr>
          <p:cNvSpPr>
            <a:spLocks noChangeArrowheads="1"/>
          </p:cNvSpPr>
          <p:nvPr/>
        </p:nvSpPr>
        <p:spPr bwMode="auto">
          <a:xfrm>
            <a:off x="8724566" y="4741678"/>
            <a:ext cx="654607" cy="34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21.7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9" name="Rectangle 89">
            <a:extLst>
              <a:ext uri="{FF2B5EF4-FFF2-40B4-BE49-F238E27FC236}">
                <a16:creationId xmlns:a16="http://schemas.microsoft.com/office/drawing/2014/main" id="{0D9F8E63-BE11-4C92-AE04-D1DC1D867EF9}"/>
              </a:ext>
            </a:extLst>
          </p:cNvPr>
          <p:cNvSpPr>
            <a:spLocks noChangeArrowheads="1"/>
          </p:cNvSpPr>
          <p:nvPr/>
        </p:nvSpPr>
        <p:spPr bwMode="auto">
          <a:xfrm>
            <a:off x="9227155" y="4817686"/>
            <a:ext cx="133403"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0" name="Rectangle 90">
            <a:extLst>
              <a:ext uri="{FF2B5EF4-FFF2-40B4-BE49-F238E27FC236}">
                <a16:creationId xmlns:a16="http://schemas.microsoft.com/office/drawing/2014/main" id="{0D23AC18-8F6E-4550-BB93-A77D75EB0EFE}"/>
              </a:ext>
            </a:extLst>
          </p:cNvPr>
          <p:cNvSpPr>
            <a:spLocks noChangeArrowheads="1"/>
          </p:cNvSpPr>
          <p:nvPr/>
        </p:nvSpPr>
        <p:spPr bwMode="auto">
          <a:xfrm>
            <a:off x="9275242" y="4817686"/>
            <a:ext cx="483975"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0000"/>
                </a:solidFill>
                <a:effectLst/>
                <a:latin typeface="Calibri" panose="020F0502020204030204" pitchFamily="34" charset="0"/>
              </a:rPr>
              <a:t>17.8%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91">
            <a:extLst>
              <a:ext uri="{FF2B5EF4-FFF2-40B4-BE49-F238E27FC236}">
                <a16:creationId xmlns:a16="http://schemas.microsoft.com/office/drawing/2014/main" id="{6E4339D9-FEB3-4233-A536-4FF68BDB00E2}"/>
              </a:ext>
            </a:extLst>
          </p:cNvPr>
          <p:cNvSpPr>
            <a:spLocks noChangeArrowheads="1"/>
          </p:cNvSpPr>
          <p:nvPr/>
        </p:nvSpPr>
        <p:spPr bwMode="auto">
          <a:xfrm>
            <a:off x="9645980" y="4817686"/>
            <a:ext cx="131852"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2" name="Rectangle 92">
            <a:extLst>
              <a:ext uri="{FF2B5EF4-FFF2-40B4-BE49-F238E27FC236}">
                <a16:creationId xmlns:a16="http://schemas.microsoft.com/office/drawing/2014/main" id="{71AA8CC5-4FC3-4157-B0F5-34393D461099}"/>
              </a:ext>
            </a:extLst>
          </p:cNvPr>
          <p:cNvSpPr>
            <a:spLocks noChangeArrowheads="1"/>
          </p:cNvSpPr>
          <p:nvPr/>
        </p:nvSpPr>
        <p:spPr bwMode="auto">
          <a:xfrm>
            <a:off x="1695488" y="5110864"/>
            <a:ext cx="1652030"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Illegal Angle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Rectangle 93">
            <a:extLst>
              <a:ext uri="{FF2B5EF4-FFF2-40B4-BE49-F238E27FC236}">
                <a16:creationId xmlns:a16="http://schemas.microsoft.com/office/drawing/2014/main" id="{CD62C0C1-D5FF-4CF4-8BF7-0C12EAC6CA22}"/>
              </a:ext>
            </a:extLst>
          </p:cNvPr>
          <p:cNvSpPr>
            <a:spLocks noChangeArrowheads="1"/>
          </p:cNvSpPr>
          <p:nvPr/>
        </p:nvSpPr>
        <p:spPr bwMode="auto">
          <a:xfrm>
            <a:off x="5205987" y="5110864"/>
            <a:ext cx="597213"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3.7%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6" name="Rectangle 96">
            <a:extLst>
              <a:ext uri="{FF2B5EF4-FFF2-40B4-BE49-F238E27FC236}">
                <a16:creationId xmlns:a16="http://schemas.microsoft.com/office/drawing/2014/main" id="{189C96D1-C64C-4123-B816-0ABA5F9D93D8}"/>
              </a:ext>
            </a:extLst>
          </p:cNvPr>
          <p:cNvSpPr>
            <a:spLocks noChangeArrowheads="1"/>
          </p:cNvSpPr>
          <p:nvPr/>
        </p:nvSpPr>
        <p:spPr bwMode="auto">
          <a:xfrm>
            <a:off x="6964437" y="5110864"/>
            <a:ext cx="646851"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3.3%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Rectangle 97">
            <a:extLst>
              <a:ext uri="{FF2B5EF4-FFF2-40B4-BE49-F238E27FC236}">
                <a16:creationId xmlns:a16="http://schemas.microsoft.com/office/drawing/2014/main" id="{C23A3187-BA56-4B9D-8CE4-944095CED417}"/>
              </a:ext>
            </a:extLst>
          </p:cNvPr>
          <p:cNvSpPr>
            <a:spLocks noChangeArrowheads="1"/>
          </p:cNvSpPr>
          <p:nvPr/>
        </p:nvSpPr>
        <p:spPr bwMode="auto">
          <a:xfrm>
            <a:off x="7468577" y="5186873"/>
            <a:ext cx="4776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r>
              <a:rPr kumimoji="0" lang="en-US" altLang="en-US" sz="1200" b="0" i="0" u="none" strike="noStrike" cap="none" normalizeH="0" baseline="0" dirty="0">
                <a:ln>
                  <a:noFill/>
                </a:ln>
                <a:solidFill>
                  <a:srgbClr val="7030A0"/>
                </a:solidFill>
                <a:effectLst/>
                <a:latin typeface="Calibri" panose="020F0502020204030204" pitchFamily="34" charset="0"/>
              </a:rPr>
              <a:t>10.8%</a:t>
            </a: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0" name="Rectangle 100">
            <a:extLst>
              <a:ext uri="{FF2B5EF4-FFF2-40B4-BE49-F238E27FC236}">
                <a16:creationId xmlns:a16="http://schemas.microsoft.com/office/drawing/2014/main" id="{6BD42CC2-3418-4F29-A452-00BC741D1527}"/>
              </a:ext>
            </a:extLst>
          </p:cNvPr>
          <p:cNvSpPr>
            <a:spLocks noChangeArrowheads="1"/>
          </p:cNvSpPr>
          <p:nvPr/>
        </p:nvSpPr>
        <p:spPr bwMode="auto">
          <a:xfrm>
            <a:off x="8724566" y="5110864"/>
            <a:ext cx="645300" cy="34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2.5%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101">
            <a:extLst>
              <a:ext uri="{FF2B5EF4-FFF2-40B4-BE49-F238E27FC236}">
                <a16:creationId xmlns:a16="http://schemas.microsoft.com/office/drawing/2014/main" id="{D26ED1D9-EFE7-4A08-AFAF-CFDD7D386794}"/>
              </a:ext>
            </a:extLst>
          </p:cNvPr>
          <p:cNvSpPr>
            <a:spLocks noChangeArrowheads="1"/>
          </p:cNvSpPr>
          <p:nvPr/>
        </p:nvSpPr>
        <p:spPr bwMode="auto">
          <a:xfrm>
            <a:off x="9227155" y="5186873"/>
            <a:ext cx="133403"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2" name="Rectangle 102">
            <a:extLst>
              <a:ext uri="{FF2B5EF4-FFF2-40B4-BE49-F238E27FC236}">
                <a16:creationId xmlns:a16="http://schemas.microsoft.com/office/drawing/2014/main" id="{F3701D22-8079-4D2C-BBE1-8DBD28003668}"/>
              </a:ext>
            </a:extLst>
          </p:cNvPr>
          <p:cNvSpPr>
            <a:spLocks noChangeArrowheads="1"/>
          </p:cNvSpPr>
          <p:nvPr/>
        </p:nvSpPr>
        <p:spPr bwMode="auto">
          <a:xfrm>
            <a:off x="9275242" y="5186873"/>
            <a:ext cx="483975"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0000"/>
                </a:solidFill>
                <a:effectLst/>
                <a:latin typeface="Calibri" panose="020F0502020204030204" pitchFamily="34" charset="0"/>
              </a:rPr>
              <a:t>32.4%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3" name="Rectangle 103">
            <a:extLst>
              <a:ext uri="{FF2B5EF4-FFF2-40B4-BE49-F238E27FC236}">
                <a16:creationId xmlns:a16="http://schemas.microsoft.com/office/drawing/2014/main" id="{EEFCC1DA-7F93-49DA-A81B-7D38D52CC9AF}"/>
              </a:ext>
            </a:extLst>
          </p:cNvPr>
          <p:cNvSpPr>
            <a:spLocks noChangeArrowheads="1"/>
          </p:cNvSpPr>
          <p:nvPr/>
        </p:nvSpPr>
        <p:spPr bwMode="auto">
          <a:xfrm>
            <a:off x="9645980" y="5186873"/>
            <a:ext cx="131852" cy="24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4" name="Rectangle 103">
            <a:extLst>
              <a:ext uri="{FF2B5EF4-FFF2-40B4-BE49-F238E27FC236}">
                <a16:creationId xmlns:a16="http://schemas.microsoft.com/office/drawing/2014/main" id="{E414D69B-1068-4CA3-8C32-C40FE7955E67}"/>
              </a:ext>
            </a:extLst>
          </p:cNvPr>
          <p:cNvSpPr>
            <a:spLocks noChangeArrowheads="1"/>
          </p:cNvSpPr>
          <p:nvPr/>
        </p:nvSpPr>
        <p:spPr bwMode="auto">
          <a:xfrm>
            <a:off x="3357316" y="3578276"/>
            <a:ext cx="1748205" cy="370737"/>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04">
            <a:extLst>
              <a:ext uri="{FF2B5EF4-FFF2-40B4-BE49-F238E27FC236}">
                <a16:creationId xmlns:a16="http://schemas.microsoft.com/office/drawing/2014/main" id="{300830E4-19BD-4DB0-BF07-C5992BE6CA37}"/>
              </a:ext>
            </a:extLst>
          </p:cNvPr>
          <p:cNvSpPr>
            <a:spLocks noChangeArrowheads="1"/>
          </p:cNvSpPr>
          <p:nvPr/>
        </p:nvSpPr>
        <p:spPr bwMode="auto">
          <a:xfrm>
            <a:off x="3357316" y="3949013"/>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a:extLst>
              <a:ext uri="{FF2B5EF4-FFF2-40B4-BE49-F238E27FC236}">
                <a16:creationId xmlns:a16="http://schemas.microsoft.com/office/drawing/2014/main" id="{362E0C01-1F9C-40D8-B1EE-1C1516811843}"/>
              </a:ext>
            </a:extLst>
          </p:cNvPr>
          <p:cNvSpPr>
            <a:spLocks noChangeArrowheads="1"/>
          </p:cNvSpPr>
          <p:nvPr/>
        </p:nvSpPr>
        <p:spPr bwMode="auto">
          <a:xfrm>
            <a:off x="3357316" y="4321302"/>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6">
            <a:extLst>
              <a:ext uri="{FF2B5EF4-FFF2-40B4-BE49-F238E27FC236}">
                <a16:creationId xmlns:a16="http://schemas.microsoft.com/office/drawing/2014/main" id="{0095AD97-97F8-4EFA-80F5-2511F3CBE270}"/>
              </a:ext>
            </a:extLst>
          </p:cNvPr>
          <p:cNvSpPr>
            <a:spLocks noChangeArrowheads="1"/>
          </p:cNvSpPr>
          <p:nvPr/>
        </p:nvSpPr>
        <p:spPr bwMode="auto">
          <a:xfrm>
            <a:off x="3357316" y="4692039"/>
            <a:ext cx="1748205" cy="372288"/>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7">
            <a:extLst>
              <a:ext uri="{FF2B5EF4-FFF2-40B4-BE49-F238E27FC236}">
                <a16:creationId xmlns:a16="http://schemas.microsoft.com/office/drawing/2014/main" id="{4605640B-4D96-40F4-8399-7F0F0A9EFC9A}"/>
              </a:ext>
            </a:extLst>
          </p:cNvPr>
          <p:cNvSpPr>
            <a:spLocks noChangeArrowheads="1"/>
          </p:cNvSpPr>
          <p:nvPr/>
        </p:nvSpPr>
        <p:spPr bwMode="auto">
          <a:xfrm>
            <a:off x="3357316" y="5064328"/>
            <a:ext cx="1748205" cy="370737"/>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Line 35">
            <a:extLst>
              <a:ext uri="{FF2B5EF4-FFF2-40B4-BE49-F238E27FC236}">
                <a16:creationId xmlns:a16="http://schemas.microsoft.com/office/drawing/2014/main" id="{AABD4BCD-F8C1-4309-BC5A-24F6831C1BCB}"/>
              </a:ext>
            </a:extLst>
          </p:cNvPr>
          <p:cNvSpPr>
            <a:spLocks noChangeShapeType="1"/>
          </p:cNvSpPr>
          <p:nvPr/>
        </p:nvSpPr>
        <p:spPr bwMode="auto">
          <a:xfrm>
            <a:off x="3357316" y="3570520"/>
            <a:ext cx="0" cy="187075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
            <a:extLst>
              <a:ext uri="{FF2B5EF4-FFF2-40B4-BE49-F238E27FC236}">
                <a16:creationId xmlns:a16="http://schemas.microsoft.com/office/drawing/2014/main" id="{C6DBD6CE-7713-4243-844A-145DB10BC2F6}"/>
              </a:ext>
            </a:extLst>
          </p:cNvPr>
          <p:cNvSpPr>
            <a:spLocks noChangeArrowheads="1"/>
          </p:cNvSpPr>
          <p:nvPr/>
        </p:nvSpPr>
        <p:spPr bwMode="auto">
          <a:xfrm>
            <a:off x="3453490" y="3617056"/>
            <a:ext cx="152490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rgbClr val="FFFFFF"/>
                </a:solidFill>
                <a:effectLst/>
                <a:latin typeface="Calibri" panose="020F0502020204030204" pitchFamily="34" charset="0"/>
              </a:rPr>
              <a:t>State of the art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1" name="Rectangle 55">
            <a:extLst>
              <a:ext uri="{FF2B5EF4-FFF2-40B4-BE49-F238E27FC236}">
                <a16:creationId xmlns:a16="http://schemas.microsoft.com/office/drawing/2014/main" id="{C16C442E-FED0-4263-B906-DD6A6B2EE2EE}"/>
              </a:ext>
            </a:extLst>
          </p:cNvPr>
          <p:cNvSpPr>
            <a:spLocks noChangeArrowheads="1"/>
          </p:cNvSpPr>
          <p:nvPr/>
        </p:nvSpPr>
        <p:spPr bwMode="auto">
          <a:xfrm>
            <a:off x="3453490" y="3990896"/>
            <a:ext cx="7197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78.7 [1]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2" name="Rectangle 67">
            <a:extLst>
              <a:ext uri="{FF2B5EF4-FFF2-40B4-BE49-F238E27FC236}">
                <a16:creationId xmlns:a16="http://schemas.microsoft.com/office/drawing/2014/main" id="{D7F475A7-D726-4783-9B39-995E7F1F14FB}"/>
              </a:ext>
            </a:extLst>
          </p:cNvPr>
          <p:cNvSpPr>
            <a:spLocks noChangeArrowheads="1"/>
          </p:cNvSpPr>
          <p:nvPr/>
        </p:nvSpPr>
        <p:spPr bwMode="auto">
          <a:xfrm>
            <a:off x="3453490" y="4360082"/>
            <a:ext cx="7534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3" name="Rectangle 81">
            <a:extLst>
              <a:ext uri="{FF2B5EF4-FFF2-40B4-BE49-F238E27FC236}">
                <a16:creationId xmlns:a16="http://schemas.microsoft.com/office/drawing/2014/main" id="{15A2B376-773F-4E84-BB48-1093F0E0544E}"/>
              </a:ext>
            </a:extLst>
          </p:cNvPr>
          <p:cNvSpPr>
            <a:spLocks noChangeArrowheads="1"/>
          </p:cNvSpPr>
          <p:nvPr/>
        </p:nvSpPr>
        <p:spPr bwMode="auto">
          <a:xfrm>
            <a:off x="3453490" y="4733922"/>
            <a:ext cx="705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4" name="Rectangle 93">
            <a:extLst>
              <a:ext uri="{FF2B5EF4-FFF2-40B4-BE49-F238E27FC236}">
                <a16:creationId xmlns:a16="http://schemas.microsoft.com/office/drawing/2014/main" id="{5B1D69D2-A97E-4290-8DED-D5FCC8A3D57A}"/>
              </a:ext>
            </a:extLst>
          </p:cNvPr>
          <p:cNvSpPr>
            <a:spLocks noChangeArrowheads="1"/>
          </p:cNvSpPr>
          <p:nvPr/>
        </p:nvSpPr>
        <p:spPr bwMode="auto">
          <a:xfrm>
            <a:off x="3453490" y="5103108"/>
            <a:ext cx="7534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BF4D59A-837C-43F3-8C88-B3C51FF1E930}"/>
              </a:ext>
            </a:extLst>
          </p:cNvPr>
          <p:cNvSpPr txBox="1"/>
          <p:nvPr/>
        </p:nvSpPr>
        <p:spPr>
          <a:xfrm>
            <a:off x="288194" y="4254482"/>
            <a:ext cx="1199815" cy="646331"/>
          </a:xfrm>
          <a:prstGeom prst="rect">
            <a:avLst/>
          </a:prstGeom>
          <a:noFill/>
        </p:spPr>
        <p:txBody>
          <a:bodyPr wrap="square" rtlCol="0">
            <a:spAutoFit/>
          </a:bodyPr>
          <a:lstStyle/>
          <a:p>
            <a:r>
              <a:rPr lang="en-US" dirty="0"/>
              <a:t>The lower, the better</a:t>
            </a:r>
          </a:p>
        </p:txBody>
      </p:sp>
    </p:spTree>
    <p:extLst>
      <p:ext uri="{BB962C8B-B14F-4D97-AF65-F5344CB8AC3E}">
        <p14:creationId xmlns:p14="http://schemas.microsoft.com/office/powerpoint/2010/main" val="347294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500"/>
                                        <p:tgtEl>
                                          <p:spTgt spid="1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500"/>
                                        <p:tgtEl>
                                          <p:spTgt spid="8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5"/>
                                        </p:tgtEl>
                                        <p:attrNameLst>
                                          <p:attrName>style.visibility</p:attrName>
                                        </p:attrNameLst>
                                      </p:cBhvr>
                                      <p:to>
                                        <p:strVal val="visible"/>
                                      </p:to>
                                    </p:set>
                                    <p:animEffect transition="in" filter="fade">
                                      <p:cBhvr>
                                        <p:cTn id="54" dur="500"/>
                                        <p:tgtEl>
                                          <p:spTgt spid="8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fade">
                                      <p:cBhvr>
                                        <p:cTn id="57" dur="500"/>
                                        <p:tgtEl>
                                          <p:spTgt spid="9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animEffect transition="in" filter="fade">
                                      <p:cBhvr>
                                        <p:cTn id="63" dur="500"/>
                                        <p:tgtEl>
                                          <p:spTgt spid="3">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500"/>
                                        <p:tgtEl>
                                          <p:spTgt spid="6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fade">
                                      <p:cBhvr>
                                        <p:cTn id="83" dur="500"/>
                                        <p:tgtEl>
                                          <p:spTgt spid="7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fade">
                                      <p:cBhvr>
                                        <p:cTn id="89" dur="500"/>
                                        <p:tgtEl>
                                          <p:spTgt spid="9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fade">
                                      <p:cBhvr>
                                        <p:cTn id="95" dur="500"/>
                                        <p:tgtEl>
                                          <p:spTgt spid="10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50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9"/>
                                        </p:tgtEl>
                                        <p:attrNameLst>
                                          <p:attrName>style.visibility</p:attrName>
                                        </p:attrNameLst>
                                      </p:cBhvr>
                                      <p:to>
                                        <p:strVal val="visible"/>
                                      </p:to>
                                    </p:set>
                                    <p:animEffect transition="in" filter="fade">
                                      <p:cBhvr>
                                        <p:cTn id="104" dur="500"/>
                                        <p:tgtEl>
                                          <p:spTgt spid="8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animEffect transition="in" filter="fade">
                                      <p:cBhvr>
                                        <p:cTn id="107" dur="500"/>
                                        <p:tgtEl>
                                          <p:spTgt spid="9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1"/>
                                        </p:tgtEl>
                                        <p:attrNameLst>
                                          <p:attrName>style.visibility</p:attrName>
                                        </p:attrNameLst>
                                      </p:cBhvr>
                                      <p:to>
                                        <p:strVal val="visible"/>
                                      </p:to>
                                    </p:set>
                                    <p:animEffect transition="in" filter="fade">
                                      <p:cBhvr>
                                        <p:cTn id="110" dur="500"/>
                                        <p:tgtEl>
                                          <p:spTgt spid="10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animEffect transition="in" filter="fade">
                                      <p:cBhvr>
                                        <p:cTn id="113" dur="500"/>
                                        <p:tgtEl>
                                          <p:spTgt spid="103"/>
                                        </p:tgtEl>
                                      </p:cBhvr>
                                    </p:animEffect>
                                  </p:childTnLst>
                                </p:cTn>
                              </p:par>
                              <p:par>
                                <p:cTn id="114" presetID="10" presetClass="entr" presetSubtype="0" fill="hold" nodeType="withEffect">
                                  <p:stCondLst>
                                    <p:cond delay="0"/>
                                  </p:stCondLst>
                                  <p:childTnLst>
                                    <p:set>
                                      <p:cBhvr>
                                        <p:cTn id="115" dur="1" fill="hold">
                                          <p:stCondLst>
                                            <p:cond delay="0"/>
                                          </p:stCondLst>
                                        </p:cTn>
                                        <p:tgtEl>
                                          <p:spTgt spid="3">
                                            <p:txEl>
                                              <p:pRg st="2" end="2"/>
                                            </p:txEl>
                                          </p:spTgt>
                                        </p:tgtEl>
                                        <p:attrNameLst>
                                          <p:attrName>style.visibility</p:attrName>
                                        </p:attrNameLst>
                                      </p:cBhvr>
                                      <p:to>
                                        <p:strVal val="visible"/>
                                      </p:to>
                                    </p:set>
                                    <p:animEffect transition="in" filter="fade">
                                      <p:cBhvr>
                                        <p:cTn id="1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p:bldP spid="59" grpId="0"/>
      <p:bldP spid="62" grpId="0"/>
      <p:bldP spid="63" grpId="0"/>
      <p:bldP spid="64" grpId="0"/>
      <p:bldP spid="65" grpId="0"/>
      <p:bldP spid="67" grpId="0"/>
      <p:bldP spid="70" grpId="0"/>
      <p:bldP spid="71" grpId="0"/>
      <p:bldP spid="74" grpId="0"/>
      <p:bldP spid="75" grpId="0"/>
      <p:bldP spid="76" grpId="0"/>
      <p:bldP spid="77" grpId="0"/>
      <p:bldP spid="81" grpId="0"/>
      <p:bldP spid="84" grpId="0"/>
      <p:bldP spid="85" grpId="0"/>
      <p:bldP spid="88" grpId="0"/>
      <p:bldP spid="89" grpId="0"/>
      <p:bldP spid="90" grpId="0"/>
      <p:bldP spid="91" grpId="0"/>
      <p:bldP spid="93" grpId="0"/>
      <p:bldP spid="96" grpId="0"/>
      <p:bldP spid="97" grpId="0"/>
      <p:bldP spid="100" grpId="0"/>
      <p:bldP spid="101" grpId="0"/>
      <p:bldP spid="102" grpId="0"/>
      <p:bldP spid="103" grpId="0"/>
      <p:bldP spid="111" grpId="0"/>
      <p:bldP spid="112" grpId="0"/>
      <p:bldP spid="113" grpId="0"/>
      <p:bldP spid="1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to 2D Task (Regression Based)</a:t>
            </a:r>
          </a:p>
        </p:txBody>
      </p:sp>
      <p:sp>
        <p:nvSpPr>
          <p:cNvPr id="5" name="TextBox 4"/>
          <p:cNvSpPr txBox="1"/>
          <p:nvPr/>
        </p:nvSpPr>
        <p:spPr>
          <a:xfrm>
            <a:off x="838200" y="4724705"/>
            <a:ext cx="8967281" cy="1938992"/>
          </a:xfrm>
          <a:prstGeom prst="rect">
            <a:avLst/>
          </a:prstGeom>
          <a:noFill/>
        </p:spPr>
        <p:txBody>
          <a:bodyPr wrap="square" rtlCol="0">
            <a:spAutoFit/>
          </a:bodyPr>
          <a:lstStyle/>
          <a:p>
            <a:r>
              <a:rPr lang="en-US" sz="2400" dirty="0"/>
              <a:t>Complementary to “multi-stage error feedback”:</a:t>
            </a:r>
            <a:endParaRPr lang="en-US" sz="900" dirty="0"/>
          </a:p>
          <a:p>
            <a:pPr marL="800100" lvl="1" indent="-342900">
              <a:buAutoNum type="alphaLcPeriod"/>
            </a:pPr>
            <a:r>
              <a:rPr lang="en-US" sz="2400" dirty="0"/>
              <a:t>A </a:t>
            </a:r>
            <a:r>
              <a:rPr lang="en-US" sz="2400" dirty="0">
                <a:solidFill>
                  <a:srgbClr val="FF0000"/>
                </a:solidFill>
              </a:rPr>
              <a:t>two-stage</a:t>
            </a:r>
            <a:r>
              <a:rPr lang="en-US" sz="2400" dirty="0"/>
              <a:t> error feedback baseline.</a:t>
            </a:r>
            <a:endParaRPr lang="en-US" sz="900" dirty="0"/>
          </a:p>
          <a:p>
            <a:pPr marL="800100" lvl="1" indent="-342900">
              <a:buAutoNum type="alphaLcPeriod"/>
            </a:pPr>
            <a:r>
              <a:rPr lang="en-US" sz="2400" dirty="0"/>
              <a:t>Stage1: direct joint regression.</a:t>
            </a:r>
            <a:endParaRPr lang="en-US" sz="900" dirty="0"/>
          </a:p>
          <a:p>
            <a:pPr marL="800100" lvl="1" indent="-342900">
              <a:buAutoNum type="alphaLcPeriod"/>
            </a:pPr>
            <a:r>
              <a:rPr lang="en-US" sz="2400" dirty="0"/>
              <a:t>Stage2: use joint prediction from stage1.</a:t>
            </a:r>
            <a:endParaRPr lang="en-US" sz="900" dirty="0"/>
          </a:p>
          <a:p>
            <a:pPr marL="800100" lvl="1" indent="-342900">
              <a:buAutoNum type="alphaLcPeriod"/>
            </a:pPr>
            <a:r>
              <a:rPr lang="en-US" sz="2400" dirty="0"/>
              <a:t>Our method improves both stages.</a:t>
            </a:r>
          </a:p>
        </p:txBody>
      </p:sp>
      <p:sp>
        <p:nvSpPr>
          <p:cNvPr id="3" name="TextBox 2">
            <a:extLst>
              <a:ext uri="{FF2B5EF4-FFF2-40B4-BE49-F238E27FC236}">
                <a16:creationId xmlns:a16="http://schemas.microsoft.com/office/drawing/2014/main" id="{30D6EF19-E74B-499B-9509-07782607013A}"/>
              </a:ext>
            </a:extLst>
          </p:cNvPr>
          <p:cNvSpPr txBox="1"/>
          <p:nvPr/>
        </p:nvSpPr>
        <p:spPr>
          <a:xfrm>
            <a:off x="838200" y="2692409"/>
            <a:ext cx="2043328" cy="461665"/>
          </a:xfrm>
          <a:prstGeom prst="rect">
            <a:avLst/>
          </a:prstGeom>
          <a:noFill/>
        </p:spPr>
        <p:txBody>
          <a:bodyPr wrap="square" rtlCol="0">
            <a:spAutoFit/>
          </a:bodyPr>
          <a:lstStyle/>
          <a:p>
            <a:r>
              <a:rPr lang="en-US" sz="2400" dirty="0"/>
              <a:t>Two stage error feedback</a:t>
            </a:r>
          </a:p>
        </p:txBody>
      </p:sp>
      <p:sp>
        <p:nvSpPr>
          <p:cNvPr id="11" name="AutoShape 3">
            <a:extLst>
              <a:ext uri="{FF2B5EF4-FFF2-40B4-BE49-F238E27FC236}">
                <a16:creationId xmlns:a16="http://schemas.microsoft.com/office/drawing/2014/main" id="{ACAF2DFF-43F1-4A7C-918A-678465B54E0E}"/>
              </a:ext>
            </a:extLst>
          </p:cNvPr>
          <p:cNvSpPr>
            <a:spLocks noChangeAspect="1" noChangeArrowheads="1" noTextEdit="1"/>
          </p:cNvSpPr>
          <p:nvPr/>
        </p:nvSpPr>
        <p:spPr bwMode="auto">
          <a:xfrm>
            <a:off x="3260725" y="1628775"/>
            <a:ext cx="7348538"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5">
            <a:extLst>
              <a:ext uri="{FF2B5EF4-FFF2-40B4-BE49-F238E27FC236}">
                <a16:creationId xmlns:a16="http://schemas.microsoft.com/office/drawing/2014/main" id="{70D5BCB9-DAB8-4D9C-83D6-BEE96B7C732C}"/>
              </a:ext>
            </a:extLst>
          </p:cNvPr>
          <p:cNvSpPr>
            <a:spLocks noChangeArrowheads="1"/>
          </p:cNvSpPr>
          <p:nvPr/>
        </p:nvSpPr>
        <p:spPr bwMode="auto">
          <a:xfrm>
            <a:off x="3268663" y="1652588"/>
            <a:ext cx="828675" cy="3984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3A4B165-1D4F-4213-8B0B-57D6A8591553}"/>
              </a:ext>
            </a:extLst>
          </p:cNvPr>
          <p:cNvSpPr>
            <a:spLocks noChangeArrowheads="1"/>
          </p:cNvSpPr>
          <p:nvPr/>
        </p:nvSpPr>
        <p:spPr bwMode="auto">
          <a:xfrm>
            <a:off x="4097338" y="1652588"/>
            <a:ext cx="2038350" cy="3984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72422EDC-1213-4DA5-BBB0-3AA1D8BADE9C}"/>
              </a:ext>
            </a:extLst>
          </p:cNvPr>
          <p:cNvSpPr>
            <a:spLocks noChangeArrowheads="1"/>
          </p:cNvSpPr>
          <p:nvPr/>
        </p:nvSpPr>
        <p:spPr bwMode="auto">
          <a:xfrm>
            <a:off x="6135688" y="1652588"/>
            <a:ext cx="1765300" cy="3984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6E04F65C-7C0C-4370-B582-3E1D34D6B668}"/>
              </a:ext>
            </a:extLst>
          </p:cNvPr>
          <p:cNvSpPr>
            <a:spLocks noChangeArrowheads="1"/>
          </p:cNvSpPr>
          <p:nvPr/>
        </p:nvSpPr>
        <p:spPr bwMode="auto">
          <a:xfrm>
            <a:off x="7900988" y="1652588"/>
            <a:ext cx="1123950" cy="3984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9">
            <a:extLst>
              <a:ext uri="{FF2B5EF4-FFF2-40B4-BE49-F238E27FC236}">
                <a16:creationId xmlns:a16="http://schemas.microsoft.com/office/drawing/2014/main" id="{57402098-F104-4D22-BF0B-43B08CCEBA0C}"/>
              </a:ext>
            </a:extLst>
          </p:cNvPr>
          <p:cNvSpPr>
            <a:spLocks noChangeArrowheads="1"/>
          </p:cNvSpPr>
          <p:nvPr/>
        </p:nvSpPr>
        <p:spPr bwMode="auto">
          <a:xfrm>
            <a:off x="9024938" y="1652588"/>
            <a:ext cx="1555750" cy="398463"/>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FF268F90-C652-4A20-8C03-B13C27941DC6}"/>
              </a:ext>
            </a:extLst>
          </p:cNvPr>
          <p:cNvSpPr>
            <a:spLocks noChangeArrowheads="1"/>
          </p:cNvSpPr>
          <p:nvPr/>
        </p:nvSpPr>
        <p:spPr bwMode="auto">
          <a:xfrm>
            <a:off x="3268663" y="2051050"/>
            <a:ext cx="828675" cy="1196975"/>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1">
            <a:extLst>
              <a:ext uri="{FF2B5EF4-FFF2-40B4-BE49-F238E27FC236}">
                <a16:creationId xmlns:a16="http://schemas.microsoft.com/office/drawing/2014/main" id="{E5B7D5BA-2FC0-4015-AD12-6A4F1CC47D6E}"/>
              </a:ext>
            </a:extLst>
          </p:cNvPr>
          <p:cNvSpPr>
            <a:spLocks noChangeArrowheads="1"/>
          </p:cNvSpPr>
          <p:nvPr/>
        </p:nvSpPr>
        <p:spPr bwMode="auto">
          <a:xfrm>
            <a:off x="4097338" y="2051050"/>
            <a:ext cx="2038350" cy="3984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2">
            <a:extLst>
              <a:ext uri="{FF2B5EF4-FFF2-40B4-BE49-F238E27FC236}">
                <a16:creationId xmlns:a16="http://schemas.microsoft.com/office/drawing/2014/main" id="{6DD1B064-7123-460F-B015-C7E7D8537C6B}"/>
              </a:ext>
            </a:extLst>
          </p:cNvPr>
          <p:cNvSpPr>
            <a:spLocks noChangeArrowheads="1"/>
          </p:cNvSpPr>
          <p:nvPr/>
        </p:nvSpPr>
        <p:spPr bwMode="auto">
          <a:xfrm>
            <a:off x="6135688" y="2051050"/>
            <a:ext cx="1765300" cy="3984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BD439471-0BEE-4033-96F8-3E6F242B946F}"/>
              </a:ext>
            </a:extLst>
          </p:cNvPr>
          <p:cNvSpPr>
            <a:spLocks noChangeArrowheads="1"/>
          </p:cNvSpPr>
          <p:nvPr/>
        </p:nvSpPr>
        <p:spPr bwMode="auto">
          <a:xfrm>
            <a:off x="7900988" y="2051050"/>
            <a:ext cx="1123950" cy="3984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4">
            <a:extLst>
              <a:ext uri="{FF2B5EF4-FFF2-40B4-BE49-F238E27FC236}">
                <a16:creationId xmlns:a16="http://schemas.microsoft.com/office/drawing/2014/main" id="{13F92C27-1615-4B85-A10F-1619F767C0AA}"/>
              </a:ext>
            </a:extLst>
          </p:cNvPr>
          <p:cNvSpPr>
            <a:spLocks noChangeArrowheads="1"/>
          </p:cNvSpPr>
          <p:nvPr/>
        </p:nvSpPr>
        <p:spPr bwMode="auto">
          <a:xfrm>
            <a:off x="9024938" y="2051050"/>
            <a:ext cx="1555750" cy="3984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5">
            <a:extLst>
              <a:ext uri="{FF2B5EF4-FFF2-40B4-BE49-F238E27FC236}">
                <a16:creationId xmlns:a16="http://schemas.microsoft.com/office/drawing/2014/main" id="{C429BF4B-53A6-442C-A65F-16DC42D9037F}"/>
              </a:ext>
            </a:extLst>
          </p:cNvPr>
          <p:cNvSpPr>
            <a:spLocks noChangeArrowheads="1"/>
          </p:cNvSpPr>
          <p:nvPr/>
        </p:nvSpPr>
        <p:spPr bwMode="auto">
          <a:xfrm>
            <a:off x="4097338" y="2449513"/>
            <a:ext cx="203835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2FB748BA-4203-4F82-99F3-4DC98D8A663B}"/>
              </a:ext>
            </a:extLst>
          </p:cNvPr>
          <p:cNvSpPr>
            <a:spLocks noChangeArrowheads="1"/>
          </p:cNvSpPr>
          <p:nvPr/>
        </p:nvSpPr>
        <p:spPr bwMode="auto">
          <a:xfrm>
            <a:off x="6135688" y="2449513"/>
            <a:ext cx="176530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7">
            <a:extLst>
              <a:ext uri="{FF2B5EF4-FFF2-40B4-BE49-F238E27FC236}">
                <a16:creationId xmlns:a16="http://schemas.microsoft.com/office/drawing/2014/main" id="{C8991431-E53F-4153-A35E-577728EED7BE}"/>
              </a:ext>
            </a:extLst>
          </p:cNvPr>
          <p:cNvSpPr>
            <a:spLocks noChangeArrowheads="1"/>
          </p:cNvSpPr>
          <p:nvPr/>
        </p:nvSpPr>
        <p:spPr bwMode="auto">
          <a:xfrm>
            <a:off x="7900988" y="2449513"/>
            <a:ext cx="112395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8">
            <a:extLst>
              <a:ext uri="{FF2B5EF4-FFF2-40B4-BE49-F238E27FC236}">
                <a16:creationId xmlns:a16="http://schemas.microsoft.com/office/drawing/2014/main" id="{2AC60F26-EECA-4C4E-AB54-A2A2C40B3B96}"/>
              </a:ext>
            </a:extLst>
          </p:cNvPr>
          <p:cNvSpPr>
            <a:spLocks noChangeArrowheads="1"/>
          </p:cNvSpPr>
          <p:nvPr/>
        </p:nvSpPr>
        <p:spPr bwMode="auto">
          <a:xfrm>
            <a:off x="9024938" y="2449513"/>
            <a:ext cx="155575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3234603B-B7B9-4769-A72B-0033C18F43F8}"/>
              </a:ext>
            </a:extLst>
          </p:cNvPr>
          <p:cNvSpPr>
            <a:spLocks noChangeArrowheads="1"/>
          </p:cNvSpPr>
          <p:nvPr/>
        </p:nvSpPr>
        <p:spPr bwMode="auto">
          <a:xfrm>
            <a:off x="4097338" y="2847975"/>
            <a:ext cx="2038350" cy="400050"/>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F4DABC2-E18C-4614-8DE4-A8E7D0D05135}"/>
              </a:ext>
            </a:extLst>
          </p:cNvPr>
          <p:cNvSpPr>
            <a:spLocks noChangeArrowheads="1"/>
          </p:cNvSpPr>
          <p:nvPr/>
        </p:nvSpPr>
        <p:spPr bwMode="auto">
          <a:xfrm>
            <a:off x="6135688" y="2847975"/>
            <a:ext cx="1765300" cy="400050"/>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9E621B8B-40F7-4D2A-A0CA-5BAE9F433B5D}"/>
              </a:ext>
            </a:extLst>
          </p:cNvPr>
          <p:cNvSpPr>
            <a:spLocks noChangeArrowheads="1"/>
          </p:cNvSpPr>
          <p:nvPr/>
        </p:nvSpPr>
        <p:spPr bwMode="auto">
          <a:xfrm>
            <a:off x="7900988" y="2847975"/>
            <a:ext cx="1123950" cy="400050"/>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2">
            <a:extLst>
              <a:ext uri="{FF2B5EF4-FFF2-40B4-BE49-F238E27FC236}">
                <a16:creationId xmlns:a16="http://schemas.microsoft.com/office/drawing/2014/main" id="{8CA0C968-B1DB-43E4-AC4C-4EE5D89B9BF3}"/>
              </a:ext>
            </a:extLst>
          </p:cNvPr>
          <p:cNvSpPr>
            <a:spLocks noChangeArrowheads="1"/>
          </p:cNvSpPr>
          <p:nvPr/>
        </p:nvSpPr>
        <p:spPr bwMode="auto">
          <a:xfrm>
            <a:off x="9024938" y="2847975"/>
            <a:ext cx="1555750" cy="400050"/>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3">
            <a:extLst>
              <a:ext uri="{FF2B5EF4-FFF2-40B4-BE49-F238E27FC236}">
                <a16:creationId xmlns:a16="http://schemas.microsoft.com/office/drawing/2014/main" id="{BA95B728-F79D-43AA-B4B7-E41F462934ED}"/>
              </a:ext>
            </a:extLst>
          </p:cNvPr>
          <p:cNvSpPr>
            <a:spLocks noChangeArrowheads="1"/>
          </p:cNvSpPr>
          <p:nvPr/>
        </p:nvSpPr>
        <p:spPr bwMode="auto">
          <a:xfrm>
            <a:off x="3268663" y="3248025"/>
            <a:ext cx="828675" cy="1195388"/>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D2F0F513-3CC2-4744-82C2-64A5A06E95C5}"/>
              </a:ext>
            </a:extLst>
          </p:cNvPr>
          <p:cNvSpPr>
            <a:spLocks noChangeArrowheads="1"/>
          </p:cNvSpPr>
          <p:nvPr/>
        </p:nvSpPr>
        <p:spPr bwMode="auto">
          <a:xfrm>
            <a:off x="4097338" y="3248025"/>
            <a:ext cx="203835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5">
            <a:extLst>
              <a:ext uri="{FF2B5EF4-FFF2-40B4-BE49-F238E27FC236}">
                <a16:creationId xmlns:a16="http://schemas.microsoft.com/office/drawing/2014/main" id="{CD4F03EC-B18B-4981-8793-FD4530E9F52C}"/>
              </a:ext>
            </a:extLst>
          </p:cNvPr>
          <p:cNvSpPr>
            <a:spLocks noChangeArrowheads="1"/>
          </p:cNvSpPr>
          <p:nvPr/>
        </p:nvSpPr>
        <p:spPr bwMode="auto">
          <a:xfrm>
            <a:off x="6135688" y="3248025"/>
            <a:ext cx="176530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6">
            <a:extLst>
              <a:ext uri="{FF2B5EF4-FFF2-40B4-BE49-F238E27FC236}">
                <a16:creationId xmlns:a16="http://schemas.microsoft.com/office/drawing/2014/main" id="{F5BF48D3-539C-4808-82C4-560126D665A3}"/>
              </a:ext>
            </a:extLst>
          </p:cNvPr>
          <p:cNvSpPr>
            <a:spLocks noChangeArrowheads="1"/>
          </p:cNvSpPr>
          <p:nvPr/>
        </p:nvSpPr>
        <p:spPr bwMode="auto">
          <a:xfrm>
            <a:off x="7900988" y="3248025"/>
            <a:ext cx="112395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B8B25714-DA07-4ACC-A0FD-A36851DD0439}"/>
              </a:ext>
            </a:extLst>
          </p:cNvPr>
          <p:cNvSpPr>
            <a:spLocks noChangeArrowheads="1"/>
          </p:cNvSpPr>
          <p:nvPr/>
        </p:nvSpPr>
        <p:spPr bwMode="auto">
          <a:xfrm>
            <a:off x="9024938" y="3248025"/>
            <a:ext cx="155575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8">
            <a:extLst>
              <a:ext uri="{FF2B5EF4-FFF2-40B4-BE49-F238E27FC236}">
                <a16:creationId xmlns:a16="http://schemas.microsoft.com/office/drawing/2014/main" id="{0A8064F9-E8E7-4E18-BDB4-CAA84D3F183B}"/>
              </a:ext>
            </a:extLst>
          </p:cNvPr>
          <p:cNvSpPr>
            <a:spLocks noChangeArrowheads="1"/>
          </p:cNvSpPr>
          <p:nvPr/>
        </p:nvSpPr>
        <p:spPr bwMode="auto">
          <a:xfrm>
            <a:off x="4097338" y="3646488"/>
            <a:ext cx="2038350" cy="3984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9">
            <a:extLst>
              <a:ext uri="{FF2B5EF4-FFF2-40B4-BE49-F238E27FC236}">
                <a16:creationId xmlns:a16="http://schemas.microsoft.com/office/drawing/2014/main" id="{94385410-285C-40A8-97CE-492BB6E4940D}"/>
              </a:ext>
            </a:extLst>
          </p:cNvPr>
          <p:cNvSpPr>
            <a:spLocks noChangeArrowheads="1"/>
          </p:cNvSpPr>
          <p:nvPr/>
        </p:nvSpPr>
        <p:spPr bwMode="auto">
          <a:xfrm>
            <a:off x="6135688" y="3646488"/>
            <a:ext cx="1765300" cy="3984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55A29C65-FBD1-41E6-A24E-C28EE9AF5EB4}"/>
              </a:ext>
            </a:extLst>
          </p:cNvPr>
          <p:cNvSpPr>
            <a:spLocks noChangeArrowheads="1"/>
          </p:cNvSpPr>
          <p:nvPr/>
        </p:nvSpPr>
        <p:spPr bwMode="auto">
          <a:xfrm>
            <a:off x="7900988" y="3646488"/>
            <a:ext cx="1123950" cy="3984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1">
            <a:extLst>
              <a:ext uri="{FF2B5EF4-FFF2-40B4-BE49-F238E27FC236}">
                <a16:creationId xmlns:a16="http://schemas.microsoft.com/office/drawing/2014/main" id="{489C9743-F2D1-470E-9B4F-BDFBEC7BFB66}"/>
              </a:ext>
            </a:extLst>
          </p:cNvPr>
          <p:cNvSpPr>
            <a:spLocks noChangeArrowheads="1"/>
          </p:cNvSpPr>
          <p:nvPr/>
        </p:nvSpPr>
        <p:spPr bwMode="auto">
          <a:xfrm>
            <a:off x="9024938" y="3646488"/>
            <a:ext cx="1555750" cy="398463"/>
          </a:xfrm>
          <a:prstGeom prst="rect">
            <a:avLst/>
          </a:prstGeom>
          <a:solidFill>
            <a:srgbClr val="D2D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2">
            <a:extLst>
              <a:ext uri="{FF2B5EF4-FFF2-40B4-BE49-F238E27FC236}">
                <a16:creationId xmlns:a16="http://schemas.microsoft.com/office/drawing/2014/main" id="{41F195BE-0E51-4117-8F99-65D8DC4DDAE2}"/>
              </a:ext>
            </a:extLst>
          </p:cNvPr>
          <p:cNvSpPr>
            <a:spLocks noChangeArrowheads="1"/>
          </p:cNvSpPr>
          <p:nvPr/>
        </p:nvSpPr>
        <p:spPr bwMode="auto">
          <a:xfrm>
            <a:off x="4097338" y="4044950"/>
            <a:ext cx="203835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FCE6505E-8F5F-4329-BC01-AB9DAB5F77E2}"/>
              </a:ext>
            </a:extLst>
          </p:cNvPr>
          <p:cNvSpPr>
            <a:spLocks noChangeArrowheads="1"/>
          </p:cNvSpPr>
          <p:nvPr/>
        </p:nvSpPr>
        <p:spPr bwMode="auto">
          <a:xfrm>
            <a:off x="6135688" y="4044950"/>
            <a:ext cx="176530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13AFE5BA-0301-4693-B8B2-107F796793E4}"/>
              </a:ext>
            </a:extLst>
          </p:cNvPr>
          <p:cNvSpPr>
            <a:spLocks noChangeArrowheads="1"/>
          </p:cNvSpPr>
          <p:nvPr/>
        </p:nvSpPr>
        <p:spPr bwMode="auto">
          <a:xfrm>
            <a:off x="7900988" y="4044950"/>
            <a:ext cx="112395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973455A7-C86D-4305-BDF9-D7AACF9807BD}"/>
              </a:ext>
            </a:extLst>
          </p:cNvPr>
          <p:cNvSpPr>
            <a:spLocks noChangeArrowheads="1"/>
          </p:cNvSpPr>
          <p:nvPr/>
        </p:nvSpPr>
        <p:spPr bwMode="auto">
          <a:xfrm>
            <a:off x="9024938" y="4044950"/>
            <a:ext cx="1555750" cy="398463"/>
          </a:xfrm>
          <a:prstGeom prst="rect">
            <a:avLst/>
          </a:prstGeom>
          <a:solidFill>
            <a:srgbClr val="EAEF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36">
            <a:extLst>
              <a:ext uri="{FF2B5EF4-FFF2-40B4-BE49-F238E27FC236}">
                <a16:creationId xmlns:a16="http://schemas.microsoft.com/office/drawing/2014/main" id="{1E6CD0D2-2C7D-4AC5-86DA-FBF06BB17346}"/>
              </a:ext>
            </a:extLst>
          </p:cNvPr>
          <p:cNvSpPr>
            <a:spLocks noChangeShapeType="1"/>
          </p:cNvSpPr>
          <p:nvPr/>
        </p:nvSpPr>
        <p:spPr bwMode="auto">
          <a:xfrm>
            <a:off x="4097338" y="1646238"/>
            <a:ext cx="0" cy="2803525"/>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7">
            <a:extLst>
              <a:ext uri="{FF2B5EF4-FFF2-40B4-BE49-F238E27FC236}">
                <a16:creationId xmlns:a16="http://schemas.microsoft.com/office/drawing/2014/main" id="{B96077CA-CA19-413C-A203-CB08F10ACF69}"/>
              </a:ext>
            </a:extLst>
          </p:cNvPr>
          <p:cNvSpPr>
            <a:spLocks noChangeShapeType="1"/>
          </p:cNvSpPr>
          <p:nvPr/>
        </p:nvSpPr>
        <p:spPr bwMode="auto">
          <a:xfrm>
            <a:off x="6135688" y="1646238"/>
            <a:ext cx="0" cy="2803525"/>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8">
            <a:extLst>
              <a:ext uri="{FF2B5EF4-FFF2-40B4-BE49-F238E27FC236}">
                <a16:creationId xmlns:a16="http://schemas.microsoft.com/office/drawing/2014/main" id="{7B200588-7516-49E4-BAF4-EF75796908B2}"/>
              </a:ext>
            </a:extLst>
          </p:cNvPr>
          <p:cNvSpPr>
            <a:spLocks noChangeShapeType="1"/>
          </p:cNvSpPr>
          <p:nvPr/>
        </p:nvSpPr>
        <p:spPr bwMode="auto">
          <a:xfrm>
            <a:off x="7900988" y="1646238"/>
            <a:ext cx="0" cy="2803525"/>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9">
            <a:extLst>
              <a:ext uri="{FF2B5EF4-FFF2-40B4-BE49-F238E27FC236}">
                <a16:creationId xmlns:a16="http://schemas.microsoft.com/office/drawing/2014/main" id="{0CD7D46A-9413-4BD6-8336-D08A3E89DE58}"/>
              </a:ext>
            </a:extLst>
          </p:cNvPr>
          <p:cNvSpPr>
            <a:spLocks noChangeShapeType="1"/>
          </p:cNvSpPr>
          <p:nvPr/>
        </p:nvSpPr>
        <p:spPr bwMode="auto">
          <a:xfrm>
            <a:off x="9024938" y="1646238"/>
            <a:ext cx="0" cy="2803525"/>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0">
            <a:extLst>
              <a:ext uri="{FF2B5EF4-FFF2-40B4-BE49-F238E27FC236}">
                <a16:creationId xmlns:a16="http://schemas.microsoft.com/office/drawing/2014/main" id="{175C2E40-D020-46DC-BE1E-5A00E8C71A7C}"/>
              </a:ext>
            </a:extLst>
          </p:cNvPr>
          <p:cNvSpPr>
            <a:spLocks noChangeShapeType="1"/>
          </p:cNvSpPr>
          <p:nvPr/>
        </p:nvSpPr>
        <p:spPr bwMode="auto">
          <a:xfrm>
            <a:off x="3262313" y="2051050"/>
            <a:ext cx="7324725" cy="0"/>
          </a:xfrm>
          <a:prstGeom prst="line">
            <a:avLst/>
          </a:prstGeom>
          <a:noFill/>
          <a:ln w="41275"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1">
            <a:extLst>
              <a:ext uri="{FF2B5EF4-FFF2-40B4-BE49-F238E27FC236}">
                <a16:creationId xmlns:a16="http://schemas.microsoft.com/office/drawing/2014/main" id="{D3E644A9-6CDF-4FBF-929B-50D8D30EF6B5}"/>
              </a:ext>
            </a:extLst>
          </p:cNvPr>
          <p:cNvSpPr>
            <a:spLocks noChangeShapeType="1"/>
          </p:cNvSpPr>
          <p:nvPr/>
        </p:nvSpPr>
        <p:spPr bwMode="auto">
          <a:xfrm>
            <a:off x="4090988" y="2449513"/>
            <a:ext cx="6496050"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42">
            <a:extLst>
              <a:ext uri="{FF2B5EF4-FFF2-40B4-BE49-F238E27FC236}">
                <a16:creationId xmlns:a16="http://schemas.microsoft.com/office/drawing/2014/main" id="{8A6D753E-8E2C-482B-BC92-7D950C7D5340}"/>
              </a:ext>
            </a:extLst>
          </p:cNvPr>
          <p:cNvSpPr>
            <a:spLocks noChangeShapeType="1"/>
          </p:cNvSpPr>
          <p:nvPr/>
        </p:nvSpPr>
        <p:spPr bwMode="auto">
          <a:xfrm>
            <a:off x="4090988" y="2847975"/>
            <a:ext cx="6496050"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43">
            <a:extLst>
              <a:ext uri="{FF2B5EF4-FFF2-40B4-BE49-F238E27FC236}">
                <a16:creationId xmlns:a16="http://schemas.microsoft.com/office/drawing/2014/main" id="{B9887CD8-73CE-4D73-B736-FE0A9CF0BF3C}"/>
              </a:ext>
            </a:extLst>
          </p:cNvPr>
          <p:cNvSpPr>
            <a:spLocks noChangeShapeType="1"/>
          </p:cNvSpPr>
          <p:nvPr/>
        </p:nvSpPr>
        <p:spPr bwMode="auto">
          <a:xfrm>
            <a:off x="3262313" y="3248025"/>
            <a:ext cx="7324725"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4">
            <a:extLst>
              <a:ext uri="{FF2B5EF4-FFF2-40B4-BE49-F238E27FC236}">
                <a16:creationId xmlns:a16="http://schemas.microsoft.com/office/drawing/2014/main" id="{3A5C633A-EBFD-4EB0-BDAA-1646312C2120}"/>
              </a:ext>
            </a:extLst>
          </p:cNvPr>
          <p:cNvSpPr>
            <a:spLocks noChangeShapeType="1"/>
          </p:cNvSpPr>
          <p:nvPr/>
        </p:nvSpPr>
        <p:spPr bwMode="auto">
          <a:xfrm>
            <a:off x="4090988" y="3646488"/>
            <a:ext cx="6496050"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5">
            <a:extLst>
              <a:ext uri="{FF2B5EF4-FFF2-40B4-BE49-F238E27FC236}">
                <a16:creationId xmlns:a16="http://schemas.microsoft.com/office/drawing/2014/main" id="{EDAC74B0-FA32-4975-8DF6-4989F3A4A441}"/>
              </a:ext>
            </a:extLst>
          </p:cNvPr>
          <p:cNvSpPr>
            <a:spLocks noChangeShapeType="1"/>
          </p:cNvSpPr>
          <p:nvPr/>
        </p:nvSpPr>
        <p:spPr bwMode="auto">
          <a:xfrm>
            <a:off x="4090988" y="4044950"/>
            <a:ext cx="6496050"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6">
            <a:extLst>
              <a:ext uri="{FF2B5EF4-FFF2-40B4-BE49-F238E27FC236}">
                <a16:creationId xmlns:a16="http://schemas.microsoft.com/office/drawing/2014/main" id="{178CCD03-29CC-41A9-91EB-E18E954A71D1}"/>
              </a:ext>
            </a:extLst>
          </p:cNvPr>
          <p:cNvSpPr>
            <a:spLocks noChangeShapeType="1"/>
          </p:cNvSpPr>
          <p:nvPr/>
        </p:nvSpPr>
        <p:spPr bwMode="auto">
          <a:xfrm>
            <a:off x="3268663" y="1646238"/>
            <a:ext cx="0" cy="2803525"/>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7">
            <a:extLst>
              <a:ext uri="{FF2B5EF4-FFF2-40B4-BE49-F238E27FC236}">
                <a16:creationId xmlns:a16="http://schemas.microsoft.com/office/drawing/2014/main" id="{9C1217CC-8586-4A7A-94AB-AE715CF942B3}"/>
              </a:ext>
            </a:extLst>
          </p:cNvPr>
          <p:cNvSpPr>
            <a:spLocks noChangeShapeType="1"/>
          </p:cNvSpPr>
          <p:nvPr/>
        </p:nvSpPr>
        <p:spPr bwMode="auto">
          <a:xfrm>
            <a:off x="10580688" y="1646238"/>
            <a:ext cx="0" cy="2803525"/>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8">
            <a:extLst>
              <a:ext uri="{FF2B5EF4-FFF2-40B4-BE49-F238E27FC236}">
                <a16:creationId xmlns:a16="http://schemas.microsoft.com/office/drawing/2014/main" id="{CF691A28-3F9A-4D16-9C8B-C0892EA36C6E}"/>
              </a:ext>
            </a:extLst>
          </p:cNvPr>
          <p:cNvSpPr>
            <a:spLocks noChangeShapeType="1"/>
          </p:cNvSpPr>
          <p:nvPr/>
        </p:nvSpPr>
        <p:spPr bwMode="auto">
          <a:xfrm>
            <a:off x="3262313" y="1652588"/>
            <a:ext cx="7324725"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9">
            <a:extLst>
              <a:ext uri="{FF2B5EF4-FFF2-40B4-BE49-F238E27FC236}">
                <a16:creationId xmlns:a16="http://schemas.microsoft.com/office/drawing/2014/main" id="{5D3C791E-ECBD-467E-B2F9-7F9857BCA232}"/>
              </a:ext>
            </a:extLst>
          </p:cNvPr>
          <p:cNvSpPr>
            <a:spLocks noChangeShapeType="1"/>
          </p:cNvSpPr>
          <p:nvPr/>
        </p:nvSpPr>
        <p:spPr bwMode="auto">
          <a:xfrm>
            <a:off x="3262313" y="4443413"/>
            <a:ext cx="7324725"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50">
            <a:extLst>
              <a:ext uri="{FF2B5EF4-FFF2-40B4-BE49-F238E27FC236}">
                <a16:creationId xmlns:a16="http://schemas.microsoft.com/office/drawing/2014/main" id="{E35EC4C0-213F-4C90-96CB-B5EE6B5161DD}"/>
              </a:ext>
            </a:extLst>
          </p:cNvPr>
          <p:cNvSpPr>
            <a:spLocks noChangeArrowheads="1"/>
          </p:cNvSpPr>
          <p:nvPr/>
        </p:nvSpPr>
        <p:spPr bwMode="auto">
          <a:xfrm>
            <a:off x="3370263" y="1697038"/>
            <a:ext cx="7080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Stage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1">
            <a:extLst>
              <a:ext uri="{FF2B5EF4-FFF2-40B4-BE49-F238E27FC236}">
                <a16:creationId xmlns:a16="http://schemas.microsoft.com/office/drawing/2014/main" id="{62980710-C57D-4F03-9A01-6CC7B90044DA}"/>
              </a:ext>
            </a:extLst>
          </p:cNvPr>
          <p:cNvSpPr>
            <a:spLocks noChangeArrowheads="1"/>
          </p:cNvSpPr>
          <p:nvPr/>
        </p:nvSpPr>
        <p:spPr bwMode="auto">
          <a:xfrm>
            <a:off x="4198938" y="1697038"/>
            <a:ext cx="825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Metric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2">
            <a:extLst>
              <a:ext uri="{FF2B5EF4-FFF2-40B4-BE49-F238E27FC236}">
                <a16:creationId xmlns:a16="http://schemas.microsoft.com/office/drawing/2014/main" id="{A34195C4-5A29-41E4-AE39-60F67AA2AE30}"/>
              </a:ext>
            </a:extLst>
          </p:cNvPr>
          <p:cNvSpPr>
            <a:spLocks noChangeArrowheads="1"/>
          </p:cNvSpPr>
          <p:nvPr/>
        </p:nvSpPr>
        <p:spPr bwMode="auto">
          <a:xfrm>
            <a:off x="6237288" y="1697038"/>
            <a:ext cx="17160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State of the art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3">
            <a:extLst>
              <a:ext uri="{FF2B5EF4-FFF2-40B4-BE49-F238E27FC236}">
                <a16:creationId xmlns:a16="http://schemas.microsoft.com/office/drawing/2014/main" id="{1A3CCC1D-2B84-41F1-9705-172D8E8D77DE}"/>
              </a:ext>
            </a:extLst>
          </p:cNvPr>
          <p:cNvSpPr>
            <a:spLocks noChangeArrowheads="1"/>
          </p:cNvSpPr>
          <p:nvPr/>
        </p:nvSpPr>
        <p:spPr bwMode="auto">
          <a:xfrm>
            <a:off x="8002588" y="1697038"/>
            <a:ext cx="10128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Baseline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4">
            <a:extLst>
              <a:ext uri="{FF2B5EF4-FFF2-40B4-BE49-F238E27FC236}">
                <a16:creationId xmlns:a16="http://schemas.microsoft.com/office/drawing/2014/main" id="{42B320EF-6AA7-4906-BA47-43B0CBE068DF}"/>
              </a:ext>
            </a:extLst>
          </p:cNvPr>
          <p:cNvSpPr>
            <a:spLocks noChangeArrowheads="1"/>
          </p:cNvSpPr>
          <p:nvPr/>
        </p:nvSpPr>
        <p:spPr bwMode="auto">
          <a:xfrm>
            <a:off x="9126538" y="1697038"/>
            <a:ext cx="1030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Calibri" panose="020F0502020204030204" pitchFamily="34" charset="0"/>
              </a:rPr>
              <a:t>Ours(all)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5">
            <a:extLst>
              <a:ext uri="{FF2B5EF4-FFF2-40B4-BE49-F238E27FC236}">
                <a16:creationId xmlns:a16="http://schemas.microsoft.com/office/drawing/2014/main" id="{F09EE7C3-DB35-4657-BD43-558EA85E3682}"/>
              </a:ext>
            </a:extLst>
          </p:cNvPr>
          <p:cNvSpPr>
            <a:spLocks noChangeArrowheads="1"/>
          </p:cNvSpPr>
          <p:nvPr/>
        </p:nvSpPr>
        <p:spPr bwMode="auto">
          <a:xfrm>
            <a:off x="3622675" y="2397125"/>
            <a:ext cx="2571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6">
            <a:extLst>
              <a:ext uri="{FF2B5EF4-FFF2-40B4-BE49-F238E27FC236}">
                <a16:creationId xmlns:a16="http://schemas.microsoft.com/office/drawing/2014/main" id="{E5E77D2F-DC7A-4032-934E-755457F3A3C3}"/>
              </a:ext>
            </a:extLst>
          </p:cNvPr>
          <p:cNvSpPr>
            <a:spLocks noChangeArrowheads="1"/>
          </p:cNvSpPr>
          <p:nvPr/>
        </p:nvSpPr>
        <p:spPr bwMode="auto">
          <a:xfrm>
            <a:off x="4198938" y="2098675"/>
            <a:ext cx="18034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Joint Error (mm)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7">
            <a:extLst>
              <a:ext uri="{FF2B5EF4-FFF2-40B4-BE49-F238E27FC236}">
                <a16:creationId xmlns:a16="http://schemas.microsoft.com/office/drawing/2014/main" id="{320A2285-CE86-49B8-A98D-CA87AA69646A}"/>
              </a:ext>
            </a:extLst>
          </p:cNvPr>
          <p:cNvSpPr>
            <a:spLocks noChangeArrowheads="1"/>
          </p:cNvSpPr>
          <p:nvPr/>
        </p:nvSpPr>
        <p:spPr bwMode="auto">
          <a:xfrm>
            <a:off x="6237288" y="2098675"/>
            <a:ext cx="2047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58">
            <a:extLst>
              <a:ext uri="{FF2B5EF4-FFF2-40B4-BE49-F238E27FC236}">
                <a16:creationId xmlns:a16="http://schemas.microsoft.com/office/drawing/2014/main" id="{6364DF84-82A9-4CA2-872B-9C1F9ECFD610}"/>
              </a:ext>
            </a:extLst>
          </p:cNvPr>
          <p:cNvSpPr>
            <a:spLocks noChangeArrowheads="1"/>
          </p:cNvSpPr>
          <p:nvPr/>
        </p:nvSpPr>
        <p:spPr bwMode="auto">
          <a:xfrm>
            <a:off x="8002588" y="2098675"/>
            <a:ext cx="5730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29.7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59">
            <a:extLst>
              <a:ext uri="{FF2B5EF4-FFF2-40B4-BE49-F238E27FC236}">
                <a16:creationId xmlns:a16="http://schemas.microsoft.com/office/drawing/2014/main" id="{D994F773-524B-4EFE-815C-67A384739EDF}"/>
              </a:ext>
            </a:extLst>
          </p:cNvPr>
          <p:cNvSpPr>
            <a:spLocks noChangeArrowheads="1"/>
          </p:cNvSpPr>
          <p:nvPr/>
        </p:nvSpPr>
        <p:spPr bwMode="auto">
          <a:xfrm>
            <a:off x="9126538" y="2098675"/>
            <a:ext cx="8778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27.2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7" name="Rectangle 60">
            <a:extLst>
              <a:ext uri="{FF2B5EF4-FFF2-40B4-BE49-F238E27FC236}">
                <a16:creationId xmlns:a16="http://schemas.microsoft.com/office/drawing/2014/main" id="{0AAE8374-0D3B-402E-8ADA-0F0732D9AC22}"/>
              </a:ext>
            </a:extLst>
          </p:cNvPr>
          <p:cNvSpPr>
            <a:spLocks noChangeArrowheads="1"/>
          </p:cNvSpPr>
          <p:nvPr/>
        </p:nvSpPr>
        <p:spPr bwMode="auto">
          <a:xfrm>
            <a:off x="9864725" y="2098675"/>
            <a:ext cx="6270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FF0000"/>
                </a:solidFill>
                <a:effectLst/>
                <a:latin typeface="Calibri" panose="020F0502020204030204" pitchFamily="34" charset="0"/>
              </a:rPr>
              <a:t>8.4%</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8" name="Rectangle 61">
            <a:extLst>
              <a:ext uri="{FF2B5EF4-FFF2-40B4-BE49-F238E27FC236}">
                <a16:creationId xmlns:a16="http://schemas.microsoft.com/office/drawing/2014/main" id="{95971E4B-FCE4-4515-852D-C21873B1EB8E}"/>
              </a:ext>
            </a:extLst>
          </p:cNvPr>
          <p:cNvSpPr>
            <a:spLocks noChangeArrowheads="1"/>
          </p:cNvSpPr>
          <p:nvPr/>
        </p:nvSpPr>
        <p:spPr bwMode="auto">
          <a:xfrm>
            <a:off x="10350500" y="2098675"/>
            <a:ext cx="2047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62">
            <a:extLst>
              <a:ext uri="{FF2B5EF4-FFF2-40B4-BE49-F238E27FC236}">
                <a16:creationId xmlns:a16="http://schemas.microsoft.com/office/drawing/2014/main" id="{38F52234-46D7-49F0-97DA-D9AD3B5E81B7}"/>
              </a:ext>
            </a:extLst>
          </p:cNvPr>
          <p:cNvSpPr>
            <a:spLocks noChangeArrowheads="1"/>
          </p:cNvSpPr>
          <p:nvPr/>
        </p:nvSpPr>
        <p:spPr bwMode="auto">
          <a:xfrm>
            <a:off x="4198938" y="2497138"/>
            <a:ext cx="18446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Bone Error (mm)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63">
            <a:extLst>
              <a:ext uri="{FF2B5EF4-FFF2-40B4-BE49-F238E27FC236}">
                <a16:creationId xmlns:a16="http://schemas.microsoft.com/office/drawing/2014/main" id="{67B86F43-FB16-4875-8792-6D383DF789A4}"/>
              </a:ext>
            </a:extLst>
          </p:cNvPr>
          <p:cNvSpPr>
            <a:spLocks noChangeArrowheads="1"/>
          </p:cNvSpPr>
          <p:nvPr/>
        </p:nvSpPr>
        <p:spPr bwMode="auto">
          <a:xfrm>
            <a:off x="6237288" y="2497138"/>
            <a:ext cx="2047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4">
            <a:extLst>
              <a:ext uri="{FF2B5EF4-FFF2-40B4-BE49-F238E27FC236}">
                <a16:creationId xmlns:a16="http://schemas.microsoft.com/office/drawing/2014/main" id="{5BD0A3D6-C57A-410A-ACF9-F0A9E610081A}"/>
              </a:ext>
            </a:extLst>
          </p:cNvPr>
          <p:cNvSpPr>
            <a:spLocks noChangeArrowheads="1"/>
          </p:cNvSpPr>
          <p:nvPr/>
        </p:nvSpPr>
        <p:spPr bwMode="auto">
          <a:xfrm>
            <a:off x="8002588" y="2497138"/>
            <a:ext cx="5730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24.8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Rectangle 65">
            <a:extLst>
              <a:ext uri="{FF2B5EF4-FFF2-40B4-BE49-F238E27FC236}">
                <a16:creationId xmlns:a16="http://schemas.microsoft.com/office/drawing/2014/main" id="{1AF60871-94A4-44D9-BB58-EF68F34AA469}"/>
              </a:ext>
            </a:extLst>
          </p:cNvPr>
          <p:cNvSpPr>
            <a:spLocks noChangeArrowheads="1"/>
          </p:cNvSpPr>
          <p:nvPr/>
        </p:nvSpPr>
        <p:spPr bwMode="auto">
          <a:xfrm>
            <a:off x="9126538" y="2497138"/>
            <a:ext cx="8778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22.5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6">
            <a:extLst>
              <a:ext uri="{FF2B5EF4-FFF2-40B4-BE49-F238E27FC236}">
                <a16:creationId xmlns:a16="http://schemas.microsoft.com/office/drawing/2014/main" id="{FCDA2B96-A6A9-4E67-AAEE-DA89ADA51495}"/>
              </a:ext>
            </a:extLst>
          </p:cNvPr>
          <p:cNvSpPr>
            <a:spLocks noChangeArrowheads="1"/>
          </p:cNvSpPr>
          <p:nvPr/>
        </p:nvSpPr>
        <p:spPr bwMode="auto">
          <a:xfrm>
            <a:off x="9864725" y="2497138"/>
            <a:ext cx="6270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FF0000"/>
                </a:solidFill>
                <a:effectLst/>
                <a:latin typeface="Calibri" panose="020F0502020204030204" pitchFamily="34" charset="0"/>
              </a:rPr>
              <a:t>9.3%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7">
            <a:extLst>
              <a:ext uri="{FF2B5EF4-FFF2-40B4-BE49-F238E27FC236}">
                <a16:creationId xmlns:a16="http://schemas.microsoft.com/office/drawing/2014/main" id="{F022E22B-E91E-4699-9B56-2DD693C76F9D}"/>
              </a:ext>
            </a:extLst>
          </p:cNvPr>
          <p:cNvSpPr>
            <a:spLocks noChangeArrowheads="1"/>
          </p:cNvSpPr>
          <p:nvPr/>
        </p:nvSpPr>
        <p:spPr bwMode="auto">
          <a:xfrm>
            <a:off x="10350500" y="2497138"/>
            <a:ext cx="2047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8">
            <a:extLst>
              <a:ext uri="{FF2B5EF4-FFF2-40B4-BE49-F238E27FC236}">
                <a16:creationId xmlns:a16="http://schemas.microsoft.com/office/drawing/2014/main" id="{413F5F30-268F-4CDD-B3F0-4BEAFD62F9DE}"/>
              </a:ext>
            </a:extLst>
          </p:cNvPr>
          <p:cNvSpPr>
            <a:spLocks noChangeArrowheads="1"/>
          </p:cNvSpPr>
          <p:nvPr/>
        </p:nvSpPr>
        <p:spPr bwMode="auto">
          <a:xfrm>
            <a:off x="4198938" y="2895600"/>
            <a:ext cx="9144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PCK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9">
            <a:extLst>
              <a:ext uri="{FF2B5EF4-FFF2-40B4-BE49-F238E27FC236}">
                <a16:creationId xmlns:a16="http://schemas.microsoft.com/office/drawing/2014/main" id="{4DD59326-DCBC-41D6-B5FF-FA4F94A80E58}"/>
              </a:ext>
            </a:extLst>
          </p:cNvPr>
          <p:cNvSpPr>
            <a:spLocks noChangeArrowheads="1"/>
          </p:cNvSpPr>
          <p:nvPr/>
        </p:nvSpPr>
        <p:spPr bwMode="auto">
          <a:xfrm>
            <a:off x="6237288" y="2895600"/>
            <a:ext cx="2047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7" name="Rectangle 70">
            <a:extLst>
              <a:ext uri="{FF2B5EF4-FFF2-40B4-BE49-F238E27FC236}">
                <a16:creationId xmlns:a16="http://schemas.microsoft.com/office/drawing/2014/main" id="{4447DEE6-73A0-4A26-83F0-46321179DEB8}"/>
              </a:ext>
            </a:extLst>
          </p:cNvPr>
          <p:cNvSpPr>
            <a:spLocks noChangeArrowheads="1"/>
          </p:cNvSpPr>
          <p:nvPr/>
        </p:nvSpPr>
        <p:spPr bwMode="auto">
          <a:xfrm>
            <a:off x="8002588" y="2895600"/>
            <a:ext cx="7556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76.5%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1">
            <a:extLst>
              <a:ext uri="{FF2B5EF4-FFF2-40B4-BE49-F238E27FC236}">
                <a16:creationId xmlns:a16="http://schemas.microsoft.com/office/drawing/2014/main" id="{C7381F98-1FB6-4CD6-9E1A-762C6F5A24BF}"/>
              </a:ext>
            </a:extLst>
          </p:cNvPr>
          <p:cNvSpPr>
            <a:spLocks noChangeArrowheads="1"/>
          </p:cNvSpPr>
          <p:nvPr/>
        </p:nvSpPr>
        <p:spPr bwMode="auto">
          <a:xfrm>
            <a:off x="9126538" y="2895600"/>
            <a:ext cx="88423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79.6%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72">
            <a:extLst>
              <a:ext uri="{FF2B5EF4-FFF2-40B4-BE49-F238E27FC236}">
                <a16:creationId xmlns:a16="http://schemas.microsoft.com/office/drawing/2014/main" id="{96521856-6772-4942-A00C-97D2BA3BF94D}"/>
              </a:ext>
            </a:extLst>
          </p:cNvPr>
          <p:cNvSpPr>
            <a:spLocks noChangeArrowheads="1"/>
          </p:cNvSpPr>
          <p:nvPr/>
        </p:nvSpPr>
        <p:spPr bwMode="auto">
          <a:xfrm>
            <a:off x="9871075" y="2895600"/>
            <a:ext cx="6254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FF0000"/>
                </a:solidFill>
                <a:effectLst/>
                <a:latin typeface="Calibri" panose="020F0502020204030204" pitchFamily="34" charset="0"/>
              </a:rPr>
              <a:t>4.1%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0" name="Rectangle 73">
            <a:extLst>
              <a:ext uri="{FF2B5EF4-FFF2-40B4-BE49-F238E27FC236}">
                <a16:creationId xmlns:a16="http://schemas.microsoft.com/office/drawing/2014/main" id="{B4CA6112-D993-4723-8C3E-2CB2D6A538C8}"/>
              </a:ext>
            </a:extLst>
          </p:cNvPr>
          <p:cNvSpPr>
            <a:spLocks noChangeArrowheads="1"/>
          </p:cNvSpPr>
          <p:nvPr/>
        </p:nvSpPr>
        <p:spPr bwMode="auto">
          <a:xfrm>
            <a:off x="10356850" y="2895600"/>
            <a:ext cx="20478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74">
            <a:extLst>
              <a:ext uri="{FF2B5EF4-FFF2-40B4-BE49-F238E27FC236}">
                <a16:creationId xmlns:a16="http://schemas.microsoft.com/office/drawing/2014/main" id="{FF26B1C9-20A6-46EB-94C2-1D6439556026}"/>
              </a:ext>
            </a:extLst>
          </p:cNvPr>
          <p:cNvSpPr>
            <a:spLocks noChangeArrowheads="1"/>
          </p:cNvSpPr>
          <p:nvPr/>
        </p:nvSpPr>
        <p:spPr bwMode="auto">
          <a:xfrm>
            <a:off x="3622675" y="3592513"/>
            <a:ext cx="2571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2" name="Rectangle 75">
            <a:extLst>
              <a:ext uri="{FF2B5EF4-FFF2-40B4-BE49-F238E27FC236}">
                <a16:creationId xmlns:a16="http://schemas.microsoft.com/office/drawing/2014/main" id="{F388B010-756C-4BE4-9E72-E69BF6D6D8D3}"/>
              </a:ext>
            </a:extLst>
          </p:cNvPr>
          <p:cNvSpPr>
            <a:spLocks noChangeArrowheads="1"/>
          </p:cNvSpPr>
          <p:nvPr/>
        </p:nvSpPr>
        <p:spPr bwMode="auto">
          <a:xfrm>
            <a:off x="4198938" y="3294063"/>
            <a:ext cx="180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Joint Error (mm)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76">
            <a:extLst>
              <a:ext uri="{FF2B5EF4-FFF2-40B4-BE49-F238E27FC236}">
                <a16:creationId xmlns:a16="http://schemas.microsoft.com/office/drawing/2014/main" id="{B78A6295-D6F9-4C7E-ACD6-AAD4D1C3CFDB}"/>
              </a:ext>
            </a:extLst>
          </p:cNvPr>
          <p:cNvSpPr>
            <a:spLocks noChangeArrowheads="1"/>
          </p:cNvSpPr>
          <p:nvPr/>
        </p:nvSpPr>
        <p:spPr bwMode="auto">
          <a:xfrm>
            <a:off x="6237288" y="3294063"/>
            <a:ext cx="2047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4" name="Rectangle 77">
            <a:extLst>
              <a:ext uri="{FF2B5EF4-FFF2-40B4-BE49-F238E27FC236}">
                <a16:creationId xmlns:a16="http://schemas.microsoft.com/office/drawing/2014/main" id="{5CD910BB-7490-4F49-A39A-C3B41C73FC0B}"/>
              </a:ext>
            </a:extLst>
          </p:cNvPr>
          <p:cNvSpPr>
            <a:spLocks noChangeArrowheads="1"/>
          </p:cNvSpPr>
          <p:nvPr/>
        </p:nvSpPr>
        <p:spPr bwMode="auto">
          <a:xfrm>
            <a:off x="8002588" y="3294063"/>
            <a:ext cx="5730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25.0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5" name="Rectangle 78">
            <a:extLst>
              <a:ext uri="{FF2B5EF4-FFF2-40B4-BE49-F238E27FC236}">
                <a16:creationId xmlns:a16="http://schemas.microsoft.com/office/drawing/2014/main" id="{E8C209EE-CC5C-4C39-B3ED-3EFBE3A643D5}"/>
              </a:ext>
            </a:extLst>
          </p:cNvPr>
          <p:cNvSpPr>
            <a:spLocks noChangeArrowheads="1"/>
          </p:cNvSpPr>
          <p:nvPr/>
        </p:nvSpPr>
        <p:spPr bwMode="auto">
          <a:xfrm>
            <a:off x="9126538" y="3294063"/>
            <a:ext cx="8778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22.8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79">
            <a:extLst>
              <a:ext uri="{FF2B5EF4-FFF2-40B4-BE49-F238E27FC236}">
                <a16:creationId xmlns:a16="http://schemas.microsoft.com/office/drawing/2014/main" id="{25DE1E57-B492-43F0-84EE-3DE16075FEC6}"/>
              </a:ext>
            </a:extLst>
          </p:cNvPr>
          <p:cNvSpPr>
            <a:spLocks noChangeArrowheads="1"/>
          </p:cNvSpPr>
          <p:nvPr/>
        </p:nvSpPr>
        <p:spPr bwMode="auto">
          <a:xfrm>
            <a:off x="9864725" y="3294063"/>
            <a:ext cx="6270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FF0000"/>
                </a:solidFill>
                <a:effectLst/>
                <a:latin typeface="Calibri" panose="020F0502020204030204" pitchFamily="34" charset="0"/>
              </a:rPr>
              <a:t>8.8%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80">
            <a:extLst>
              <a:ext uri="{FF2B5EF4-FFF2-40B4-BE49-F238E27FC236}">
                <a16:creationId xmlns:a16="http://schemas.microsoft.com/office/drawing/2014/main" id="{424AECFA-9B75-4078-BCC8-15E4B59084F2}"/>
              </a:ext>
            </a:extLst>
          </p:cNvPr>
          <p:cNvSpPr>
            <a:spLocks noChangeArrowheads="1"/>
          </p:cNvSpPr>
          <p:nvPr/>
        </p:nvSpPr>
        <p:spPr bwMode="auto">
          <a:xfrm>
            <a:off x="10350500" y="3294063"/>
            <a:ext cx="2047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1">
            <a:extLst>
              <a:ext uri="{FF2B5EF4-FFF2-40B4-BE49-F238E27FC236}">
                <a16:creationId xmlns:a16="http://schemas.microsoft.com/office/drawing/2014/main" id="{92CDB0F2-674A-48E2-8635-EA78D19BA9AC}"/>
              </a:ext>
            </a:extLst>
          </p:cNvPr>
          <p:cNvSpPr>
            <a:spLocks noChangeArrowheads="1"/>
          </p:cNvSpPr>
          <p:nvPr/>
        </p:nvSpPr>
        <p:spPr bwMode="auto">
          <a:xfrm>
            <a:off x="4198938" y="3692525"/>
            <a:ext cx="18446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Bone Error (mm)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9" name="Rectangle 82">
            <a:extLst>
              <a:ext uri="{FF2B5EF4-FFF2-40B4-BE49-F238E27FC236}">
                <a16:creationId xmlns:a16="http://schemas.microsoft.com/office/drawing/2014/main" id="{813C8E6F-CADD-4C3A-8776-F82646EB2353}"/>
              </a:ext>
            </a:extLst>
          </p:cNvPr>
          <p:cNvSpPr>
            <a:spLocks noChangeArrowheads="1"/>
          </p:cNvSpPr>
          <p:nvPr/>
        </p:nvSpPr>
        <p:spPr bwMode="auto">
          <a:xfrm>
            <a:off x="6237288" y="3692525"/>
            <a:ext cx="2047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83">
            <a:extLst>
              <a:ext uri="{FF2B5EF4-FFF2-40B4-BE49-F238E27FC236}">
                <a16:creationId xmlns:a16="http://schemas.microsoft.com/office/drawing/2014/main" id="{E95D1064-043E-4E00-BAEE-578CDF95617B}"/>
              </a:ext>
            </a:extLst>
          </p:cNvPr>
          <p:cNvSpPr>
            <a:spLocks noChangeArrowheads="1"/>
          </p:cNvSpPr>
          <p:nvPr/>
        </p:nvSpPr>
        <p:spPr bwMode="auto">
          <a:xfrm>
            <a:off x="8002588" y="3692525"/>
            <a:ext cx="5730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21.2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4">
            <a:extLst>
              <a:ext uri="{FF2B5EF4-FFF2-40B4-BE49-F238E27FC236}">
                <a16:creationId xmlns:a16="http://schemas.microsoft.com/office/drawing/2014/main" id="{A6E20B5F-624D-47DD-8754-3BE22D2981FD}"/>
              </a:ext>
            </a:extLst>
          </p:cNvPr>
          <p:cNvSpPr>
            <a:spLocks noChangeArrowheads="1"/>
          </p:cNvSpPr>
          <p:nvPr/>
        </p:nvSpPr>
        <p:spPr bwMode="auto">
          <a:xfrm>
            <a:off x="9126538" y="3692525"/>
            <a:ext cx="8778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19.5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85">
            <a:extLst>
              <a:ext uri="{FF2B5EF4-FFF2-40B4-BE49-F238E27FC236}">
                <a16:creationId xmlns:a16="http://schemas.microsoft.com/office/drawing/2014/main" id="{85A43A41-3FBE-44BC-8956-D0D4F207150C}"/>
              </a:ext>
            </a:extLst>
          </p:cNvPr>
          <p:cNvSpPr>
            <a:spLocks noChangeArrowheads="1"/>
          </p:cNvSpPr>
          <p:nvPr/>
        </p:nvSpPr>
        <p:spPr bwMode="auto">
          <a:xfrm>
            <a:off x="9864725" y="3692525"/>
            <a:ext cx="6270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FF0000"/>
                </a:solidFill>
                <a:effectLst/>
                <a:latin typeface="Calibri" panose="020F0502020204030204" pitchFamily="34" charset="0"/>
              </a:rPr>
              <a:t>8.0%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86">
            <a:extLst>
              <a:ext uri="{FF2B5EF4-FFF2-40B4-BE49-F238E27FC236}">
                <a16:creationId xmlns:a16="http://schemas.microsoft.com/office/drawing/2014/main" id="{B7FCF257-236B-4ADC-BDA5-8B73B44513AF}"/>
              </a:ext>
            </a:extLst>
          </p:cNvPr>
          <p:cNvSpPr>
            <a:spLocks noChangeArrowheads="1"/>
          </p:cNvSpPr>
          <p:nvPr/>
        </p:nvSpPr>
        <p:spPr bwMode="auto">
          <a:xfrm>
            <a:off x="10350500" y="3692525"/>
            <a:ext cx="2047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87">
            <a:extLst>
              <a:ext uri="{FF2B5EF4-FFF2-40B4-BE49-F238E27FC236}">
                <a16:creationId xmlns:a16="http://schemas.microsoft.com/office/drawing/2014/main" id="{B589AB4A-BB9D-48AD-94A1-BF583166A859}"/>
              </a:ext>
            </a:extLst>
          </p:cNvPr>
          <p:cNvSpPr>
            <a:spLocks noChangeArrowheads="1"/>
          </p:cNvSpPr>
          <p:nvPr/>
        </p:nvSpPr>
        <p:spPr bwMode="auto">
          <a:xfrm>
            <a:off x="4198938" y="4089400"/>
            <a:ext cx="914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PCK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88">
            <a:extLst>
              <a:ext uri="{FF2B5EF4-FFF2-40B4-BE49-F238E27FC236}">
                <a16:creationId xmlns:a16="http://schemas.microsoft.com/office/drawing/2014/main" id="{D8C878B6-5611-4855-93D4-07B852FDA32B}"/>
              </a:ext>
            </a:extLst>
          </p:cNvPr>
          <p:cNvSpPr>
            <a:spLocks noChangeArrowheads="1"/>
          </p:cNvSpPr>
          <p:nvPr/>
        </p:nvSpPr>
        <p:spPr bwMode="auto">
          <a:xfrm>
            <a:off x="6237288" y="4089400"/>
            <a:ext cx="1095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81.3% [2]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6" name="Rectangle 89">
            <a:extLst>
              <a:ext uri="{FF2B5EF4-FFF2-40B4-BE49-F238E27FC236}">
                <a16:creationId xmlns:a16="http://schemas.microsoft.com/office/drawing/2014/main" id="{F5DB3CC0-C332-4150-8FF7-6B74AF3B1AE6}"/>
              </a:ext>
            </a:extLst>
          </p:cNvPr>
          <p:cNvSpPr>
            <a:spLocks noChangeArrowheads="1"/>
          </p:cNvSpPr>
          <p:nvPr/>
        </p:nvSpPr>
        <p:spPr bwMode="auto">
          <a:xfrm>
            <a:off x="8002588" y="4089400"/>
            <a:ext cx="755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Calibri" panose="020F0502020204030204" pitchFamily="34" charset="0"/>
              </a:rPr>
              <a:t>82.9%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Rectangle 90">
            <a:extLst>
              <a:ext uri="{FF2B5EF4-FFF2-40B4-BE49-F238E27FC236}">
                <a16:creationId xmlns:a16="http://schemas.microsoft.com/office/drawing/2014/main" id="{A5CEF1D8-F89A-432C-BF12-DF14898CB39C}"/>
              </a:ext>
            </a:extLst>
          </p:cNvPr>
          <p:cNvSpPr>
            <a:spLocks noChangeArrowheads="1"/>
          </p:cNvSpPr>
          <p:nvPr/>
        </p:nvSpPr>
        <p:spPr bwMode="auto">
          <a:xfrm>
            <a:off x="9126538" y="4089400"/>
            <a:ext cx="8842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86.4%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91">
            <a:extLst>
              <a:ext uri="{FF2B5EF4-FFF2-40B4-BE49-F238E27FC236}">
                <a16:creationId xmlns:a16="http://schemas.microsoft.com/office/drawing/2014/main" id="{DBA8CAA7-89F4-479F-BF92-EFF439D38174}"/>
              </a:ext>
            </a:extLst>
          </p:cNvPr>
          <p:cNvSpPr>
            <a:spLocks noChangeArrowheads="1"/>
          </p:cNvSpPr>
          <p:nvPr/>
        </p:nvSpPr>
        <p:spPr bwMode="auto">
          <a:xfrm>
            <a:off x="9871075" y="4089400"/>
            <a:ext cx="2571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FF0000"/>
                </a:solidFill>
                <a:effectLst/>
                <a:latin typeface="Calibri" panose="020F050202020403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2">
            <a:extLst>
              <a:ext uri="{FF2B5EF4-FFF2-40B4-BE49-F238E27FC236}">
                <a16:creationId xmlns:a16="http://schemas.microsoft.com/office/drawing/2014/main" id="{5EF0AD4A-E175-4560-B6E2-7D1516E9727E}"/>
              </a:ext>
            </a:extLst>
          </p:cNvPr>
          <p:cNvSpPr>
            <a:spLocks noChangeArrowheads="1"/>
          </p:cNvSpPr>
          <p:nvPr/>
        </p:nvSpPr>
        <p:spPr bwMode="auto">
          <a:xfrm>
            <a:off x="9993313" y="4089400"/>
            <a:ext cx="4984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FF0000"/>
                </a:solidFill>
                <a:effectLst/>
                <a:latin typeface="Calibri" panose="020F050202020403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Rectangle 93">
            <a:extLst>
              <a:ext uri="{FF2B5EF4-FFF2-40B4-BE49-F238E27FC236}">
                <a16:creationId xmlns:a16="http://schemas.microsoft.com/office/drawing/2014/main" id="{F94D85EA-26C7-4B02-91AF-C489983C4928}"/>
              </a:ext>
            </a:extLst>
          </p:cNvPr>
          <p:cNvSpPr>
            <a:spLocks noChangeArrowheads="1"/>
          </p:cNvSpPr>
          <p:nvPr/>
        </p:nvSpPr>
        <p:spPr bwMode="auto">
          <a:xfrm>
            <a:off x="10356850" y="4089400"/>
            <a:ext cx="2047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Oval 100">
            <a:extLst>
              <a:ext uri="{FF2B5EF4-FFF2-40B4-BE49-F238E27FC236}">
                <a16:creationId xmlns:a16="http://schemas.microsoft.com/office/drawing/2014/main" id="{6EA7852F-AD44-47A1-99A8-69705AF450F2}"/>
              </a:ext>
            </a:extLst>
          </p:cNvPr>
          <p:cNvSpPr/>
          <p:nvPr/>
        </p:nvSpPr>
        <p:spPr>
          <a:xfrm>
            <a:off x="7942604" y="2883126"/>
            <a:ext cx="719932" cy="3184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4AA8268-2B5F-4981-826B-DB4D3EDDEE2D}"/>
              </a:ext>
            </a:extLst>
          </p:cNvPr>
          <p:cNvSpPr/>
          <p:nvPr/>
        </p:nvSpPr>
        <p:spPr>
          <a:xfrm>
            <a:off x="7923270" y="4079983"/>
            <a:ext cx="719932" cy="3184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5410EB67-51C9-48C1-B64B-CA049491A3FE}"/>
              </a:ext>
            </a:extLst>
          </p:cNvPr>
          <p:cNvSpPr/>
          <p:nvPr/>
        </p:nvSpPr>
        <p:spPr>
          <a:xfrm>
            <a:off x="9050338" y="2895449"/>
            <a:ext cx="719932" cy="3184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A778B8B-0773-49FF-9EA9-F9CC2788394F}"/>
              </a:ext>
            </a:extLst>
          </p:cNvPr>
          <p:cNvSpPr/>
          <p:nvPr/>
        </p:nvSpPr>
        <p:spPr>
          <a:xfrm>
            <a:off x="9047219" y="4083276"/>
            <a:ext cx="719932" cy="31840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8C51CE2-2318-498B-84AD-3206BBA35393}"/>
              </a:ext>
            </a:extLst>
          </p:cNvPr>
          <p:cNvSpPr/>
          <p:nvPr/>
        </p:nvSpPr>
        <p:spPr>
          <a:xfrm>
            <a:off x="7183494" y="5972619"/>
            <a:ext cx="5238637" cy="707886"/>
          </a:xfrm>
          <a:prstGeom prst="rect">
            <a:avLst/>
          </a:prstGeom>
        </p:spPr>
        <p:txBody>
          <a:bodyPr wrap="square">
            <a:spAutoFit/>
          </a:bodyPr>
          <a:lstStyle/>
          <a:p>
            <a:r>
              <a:rPr lang="en-US" sz="2000" dirty="0">
                <a:solidFill>
                  <a:srgbClr val="222222"/>
                </a:solidFill>
                <a:latin typeface="Arial" panose="020B0604020202020204" pitchFamily="34" charset="0"/>
              </a:rPr>
              <a:t>[2]  </a:t>
            </a:r>
            <a:r>
              <a:rPr lang="en-US" sz="2000" dirty="0" err="1">
                <a:solidFill>
                  <a:srgbClr val="222222"/>
                </a:solidFill>
                <a:latin typeface="Arial" panose="020B0604020202020204" pitchFamily="34" charset="0"/>
              </a:rPr>
              <a:t>Carreira</a:t>
            </a:r>
            <a:r>
              <a:rPr lang="en-US" sz="2000" dirty="0">
                <a:solidFill>
                  <a:srgbClr val="222222"/>
                </a:solidFill>
                <a:latin typeface="Arial" panose="020B0604020202020204" pitchFamily="34" charset="0"/>
              </a:rPr>
              <a:t> et al., Human pose estimation with iterative error feedback, CVPR 2016.</a:t>
            </a:r>
            <a:endParaRPr lang="en-US" sz="2000" dirty="0"/>
          </a:p>
        </p:txBody>
      </p:sp>
    </p:spTree>
    <p:extLst>
      <p:ext uri="{BB962C8B-B14F-4D97-AF65-F5344CB8AC3E}">
        <p14:creationId xmlns:p14="http://schemas.microsoft.com/office/powerpoint/2010/main" val="190920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500"/>
                                        <p:tgtEl>
                                          <p:spTgt spid="8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500"/>
                                        <p:tgtEl>
                                          <p:spTgt spid="8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fade">
                                      <p:cBhvr>
                                        <p:cTn id="75" dur="500"/>
                                        <p:tgtEl>
                                          <p:spTgt spid="8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fade">
                                      <p:cBhvr>
                                        <p:cTn id="84" dur="500"/>
                                        <p:tgtEl>
                                          <p:spTgt spid="8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500"/>
                                        <p:tgtEl>
                                          <p:spTgt spid="7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5"/>
                                        </p:tgtEl>
                                        <p:attrNameLst>
                                          <p:attrName>style.visibility</p:attrName>
                                        </p:attrNameLst>
                                      </p:cBhvr>
                                      <p:to>
                                        <p:strVal val="visible"/>
                                      </p:to>
                                    </p:set>
                                    <p:animEffect transition="in" filter="fade">
                                      <p:cBhvr>
                                        <p:cTn id="96" dur="500"/>
                                        <p:tgtEl>
                                          <p:spTgt spid="9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fade">
                                      <p:cBhvr>
                                        <p:cTn id="99" dur="500"/>
                                        <p:tgtEl>
                                          <p:spTgt spid="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5">
                                            <p:txEl>
                                              <p:pRg st="2" end="2"/>
                                            </p:txEl>
                                          </p:spTgt>
                                        </p:tgtEl>
                                        <p:attrNameLst>
                                          <p:attrName>style.visibility</p:attrName>
                                        </p:attrNameLst>
                                      </p:cBhvr>
                                      <p:to>
                                        <p:strVal val="visible"/>
                                      </p:to>
                                    </p:set>
                                    <p:animEffect transition="in" filter="fade">
                                      <p:cBhvr>
                                        <p:cTn id="104" dur="500"/>
                                        <p:tgtEl>
                                          <p:spTgt spid="5">
                                            <p:txEl>
                                              <p:pRg st="2" end="2"/>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fade">
                                      <p:cBhvr>
                                        <p:cTn id="110" dur="500"/>
                                        <p:tgtEl>
                                          <p:spTgt spid="7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fade">
                                      <p:cBhvr>
                                        <p:cTn id="113" dur="500"/>
                                        <p:tgtEl>
                                          <p:spTgt spid="7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1"/>
                                        </p:tgtEl>
                                        <p:attrNameLst>
                                          <p:attrName>style.visibility</p:attrName>
                                        </p:attrNameLst>
                                      </p:cBhvr>
                                      <p:to>
                                        <p:strVal val="visible"/>
                                      </p:to>
                                    </p:set>
                                    <p:animEffect transition="in" filter="fade">
                                      <p:cBhvr>
                                        <p:cTn id="116" dur="500"/>
                                        <p:tgtEl>
                                          <p:spTgt spid="101"/>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5">
                                            <p:txEl>
                                              <p:pRg st="3" end="3"/>
                                            </p:txEl>
                                          </p:spTgt>
                                        </p:tgtEl>
                                        <p:attrNameLst>
                                          <p:attrName>style.visibility</p:attrName>
                                        </p:attrNameLst>
                                      </p:cBhvr>
                                      <p:to>
                                        <p:strVal val="visible"/>
                                      </p:to>
                                    </p:set>
                                    <p:animEffect transition="in" filter="fade">
                                      <p:cBhvr>
                                        <p:cTn id="121" dur="500"/>
                                        <p:tgtEl>
                                          <p:spTgt spid="5">
                                            <p:txEl>
                                              <p:pRg st="3" end="3"/>
                                            </p:txEl>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4"/>
                                        </p:tgtEl>
                                        <p:attrNameLst>
                                          <p:attrName>style.visibility</p:attrName>
                                        </p:attrNameLst>
                                      </p:cBhvr>
                                      <p:to>
                                        <p:strVal val="visible"/>
                                      </p:to>
                                    </p:set>
                                    <p:animEffect transition="in" filter="fade">
                                      <p:cBhvr>
                                        <p:cTn id="124" dur="500"/>
                                        <p:tgtEl>
                                          <p:spTgt spid="8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90"/>
                                        </p:tgtEl>
                                        <p:attrNameLst>
                                          <p:attrName>style.visibility</p:attrName>
                                        </p:attrNameLst>
                                      </p:cBhvr>
                                      <p:to>
                                        <p:strVal val="visible"/>
                                      </p:to>
                                    </p:set>
                                    <p:animEffect transition="in" filter="fade">
                                      <p:cBhvr>
                                        <p:cTn id="127" dur="500"/>
                                        <p:tgtEl>
                                          <p:spTgt spid="9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fade">
                                      <p:cBhvr>
                                        <p:cTn id="130" dur="500"/>
                                        <p:tgtEl>
                                          <p:spTgt spid="9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02"/>
                                        </p:tgtEl>
                                        <p:attrNameLst>
                                          <p:attrName>style.visibility</p:attrName>
                                        </p:attrNameLst>
                                      </p:cBhvr>
                                      <p:to>
                                        <p:strVal val="visible"/>
                                      </p:to>
                                    </p:set>
                                    <p:animEffect transition="in" filter="fade">
                                      <p:cBhvr>
                                        <p:cTn id="133" dur="500"/>
                                        <p:tgtEl>
                                          <p:spTgt spid="102"/>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5">
                                            <p:txEl>
                                              <p:pRg st="4" end="4"/>
                                            </p:txEl>
                                          </p:spTgt>
                                        </p:tgtEl>
                                        <p:attrNameLst>
                                          <p:attrName>style.visibility</p:attrName>
                                        </p:attrNameLst>
                                      </p:cBhvr>
                                      <p:to>
                                        <p:strVal val="visible"/>
                                      </p:to>
                                    </p:set>
                                    <p:animEffect transition="in" filter="fade">
                                      <p:cBhvr>
                                        <p:cTn id="138" dur="500"/>
                                        <p:tgtEl>
                                          <p:spTgt spid="5">
                                            <p:txEl>
                                              <p:pRg st="4" end="4"/>
                                            </p:txEl>
                                          </p:spTgt>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5"/>
                                        </p:tgtEl>
                                        <p:attrNameLst>
                                          <p:attrName>style.visibility</p:attrName>
                                        </p:attrNameLst>
                                      </p:cBhvr>
                                      <p:to>
                                        <p:strVal val="visible"/>
                                      </p:to>
                                    </p:set>
                                    <p:animEffect transition="in" filter="fade">
                                      <p:cBhvr>
                                        <p:cTn id="141" dur="500"/>
                                        <p:tgtEl>
                                          <p:spTgt spid="8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86"/>
                                        </p:tgtEl>
                                        <p:attrNameLst>
                                          <p:attrName>style.visibility</p:attrName>
                                        </p:attrNameLst>
                                      </p:cBhvr>
                                      <p:to>
                                        <p:strVal val="visible"/>
                                      </p:to>
                                    </p:set>
                                    <p:animEffect transition="in" filter="fade">
                                      <p:cBhvr>
                                        <p:cTn id="144" dur="500"/>
                                        <p:tgtEl>
                                          <p:spTgt spid="8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87"/>
                                        </p:tgtEl>
                                        <p:attrNameLst>
                                          <p:attrName>style.visibility</p:attrName>
                                        </p:attrNameLst>
                                      </p:cBhvr>
                                      <p:to>
                                        <p:strVal val="visible"/>
                                      </p:to>
                                    </p:set>
                                    <p:animEffect transition="in" filter="fade">
                                      <p:cBhvr>
                                        <p:cTn id="147" dur="500"/>
                                        <p:tgtEl>
                                          <p:spTgt spid="87"/>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91"/>
                                        </p:tgtEl>
                                        <p:attrNameLst>
                                          <p:attrName>style.visibility</p:attrName>
                                        </p:attrNameLst>
                                      </p:cBhvr>
                                      <p:to>
                                        <p:strVal val="visible"/>
                                      </p:to>
                                    </p:set>
                                    <p:animEffect transition="in" filter="fade">
                                      <p:cBhvr>
                                        <p:cTn id="150" dur="500"/>
                                        <p:tgtEl>
                                          <p:spTgt spid="9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92"/>
                                        </p:tgtEl>
                                        <p:attrNameLst>
                                          <p:attrName>style.visibility</p:attrName>
                                        </p:attrNameLst>
                                      </p:cBhvr>
                                      <p:to>
                                        <p:strVal val="visible"/>
                                      </p:to>
                                    </p:set>
                                    <p:animEffect transition="in" filter="fade">
                                      <p:cBhvr>
                                        <p:cTn id="153" dur="500"/>
                                        <p:tgtEl>
                                          <p:spTgt spid="9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93"/>
                                        </p:tgtEl>
                                        <p:attrNameLst>
                                          <p:attrName>style.visibility</p:attrName>
                                        </p:attrNameLst>
                                      </p:cBhvr>
                                      <p:to>
                                        <p:strVal val="visible"/>
                                      </p:to>
                                    </p:set>
                                    <p:animEffect transition="in" filter="fade">
                                      <p:cBhvr>
                                        <p:cTn id="156" dur="500"/>
                                        <p:tgtEl>
                                          <p:spTgt spid="9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97"/>
                                        </p:tgtEl>
                                        <p:attrNameLst>
                                          <p:attrName>style.visibility</p:attrName>
                                        </p:attrNameLst>
                                      </p:cBhvr>
                                      <p:to>
                                        <p:strVal val="visible"/>
                                      </p:to>
                                    </p:set>
                                    <p:animEffect transition="in" filter="fade">
                                      <p:cBhvr>
                                        <p:cTn id="159" dur="500"/>
                                        <p:tgtEl>
                                          <p:spTgt spid="9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fade">
                                      <p:cBhvr>
                                        <p:cTn id="162" dur="500"/>
                                        <p:tgtEl>
                                          <p:spTgt spid="9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99"/>
                                        </p:tgtEl>
                                        <p:attrNameLst>
                                          <p:attrName>style.visibility</p:attrName>
                                        </p:attrNameLst>
                                      </p:cBhvr>
                                      <p:to>
                                        <p:strVal val="visible"/>
                                      </p:to>
                                    </p:set>
                                    <p:animEffect transition="in" filter="fade">
                                      <p:cBhvr>
                                        <p:cTn id="165" dur="500"/>
                                        <p:tgtEl>
                                          <p:spTgt spid="99"/>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00"/>
                                        </p:tgtEl>
                                        <p:attrNameLst>
                                          <p:attrName>style.visibility</p:attrName>
                                        </p:attrNameLst>
                                      </p:cBhvr>
                                      <p:to>
                                        <p:strVal val="visible"/>
                                      </p:to>
                                    </p:set>
                                    <p:animEffect transition="in" filter="fade">
                                      <p:cBhvr>
                                        <p:cTn id="168" dur="500"/>
                                        <p:tgtEl>
                                          <p:spTgt spid="100"/>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03"/>
                                        </p:tgtEl>
                                        <p:attrNameLst>
                                          <p:attrName>style.visibility</p:attrName>
                                        </p:attrNameLst>
                                      </p:cBhvr>
                                      <p:to>
                                        <p:strVal val="visible"/>
                                      </p:to>
                                    </p:set>
                                    <p:animEffect transition="in" filter="fade">
                                      <p:cBhvr>
                                        <p:cTn id="171" dur="500"/>
                                        <p:tgtEl>
                                          <p:spTgt spid="10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04"/>
                                        </p:tgtEl>
                                        <p:attrNameLst>
                                          <p:attrName>style.visibility</p:attrName>
                                        </p:attrNameLst>
                                      </p:cBhvr>
                                      <p:to>
                                        <p:strVal val="visible"/>
                                      </p:to>
                                    </p:set>
                                    <p:animEffect transition="in" filter="fade">
                                      <p:cBhvr>
                                        <p:cTn id="174" dur="500"/>
                                        <p:tgtEl>
                                          <p:spTgt spid="10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in" filter="fade">
                                      <p:cBhvr>
                                        <p:cTn id="177" dur="500"/>
                                        <p:tgtEl>
                                          <p:spTgt spid="66"/>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7"/>
                                        </p:tgtEl>
                                        <p:attrNameLst>
                                          <p:attrName>style.visibility</p:attrName>
                                        </p:attrNameLst>
                                      </p:cBhvr>
                                      <p:to>
                                        <p:strVal val="visible"/>
                                      </p:to>
                                    </p:set>
                                    <p:animEffect transition="in" filter="fade">
                                      <p:cBhvr>
                                        <p:cTn id="180" dur="500"/>
                                        <p:tgtEl>
                                          <p:spTgt spid="67"/>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8"/>
                                        </p:tgtEl>
                                        <p:attrNameLst>
                                          <p:attrName>style.visibility</p:attrName>
                                        </p:attrNameLst>
                                      </p:cBhvr>
                                      <p:to>
                                        <p:strVal val="visible"/>
                                      </p:to>
                                    </p:set>
                                    <p:animEffect transition="in" filter="fade">
                                      <p:cBhvr>
                                        <p:cTn id="183" dur="500"/>
                                        <p:tgtEl>
                                          <p:spTgt spid="68"/>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72"/>
                                        </p:tgtEl>
                                        <p:attrNameLst>
                                          <p:attrName>style.visibility</p:attrName>
                                        </p:attrNameLst>
                                      </p:cBhvr>
                                      <p:to>
                                        <p:strVal val="visible"/>
                                      </p:to>
                                    </p:set>
                                    <p:animEffect transition="in" filter="fade">
                                      <p:cBhvr>
                                        <p:cTn id="186" dur="500"/>
                                        <p:tgtEl>
                                          <p:spTgt spid="72"/>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73"/>
                                        </p:tgtEl>
                                        <p:attrNameLst>
                                          <p:attrName>style.visibility</p:attrName>
                                        </p:attrNameLst>
                                      </p:cBhvr>
                                      <p:to>
                                        <p:strVal val="visible"/>
                                      </p:to>
                                    </p:set>
                                    <p:animEffect transition="in" filter="fade">
                                      <p:cBhvr>
                                        <p:cTn id="189" dur="500"/>
                                        <p:tgtEl>
                                          <p:spTgt spid="7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74"/>
                                        </p:tgtEl>
                                        <p:attrNameLst>
                                          <p:attrName>style.visibility</p:attrName>
                                        </p:attrNameLst>
                                      </p:cBhvr>
                                      <p:to>
                                        <p:strVal val="visible"/>
                                      </p:to>
                                    </p:set>
                                    <p:animEffect transition="in" filter="fade">
                                      <p:cBhvr>
                                        <p:cTn id="192" dur="500"/>
                                        <p:tgtEl>
                                          <p:spTgt spid="74"/>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animBg="1"/>
      <p:bldP spid="51" grpId="0" animBg="1"/>
      <p:bldP spid="52" grpId="0" animBg="1"/>
      <p:bldP spid="56" grpId="0" animBg="1"/>
      <p:bldP spid="64" grpId="0"/>
      <p:bldP spid="65" grpId="0"/>
      <p:bldP spid="66" grpId="0"/>
      <p:bldP spid="67" grpId="0"/>
      <p:bldP spid="68" grpId="0"/>
      <p:bldP spid="70" grpId="0"/>
      <p:bldP spid="71" grpId="0"/>
      <p:bldP spid="72" grpId="0"/>
      <p:bldP spid="73" grpId="0"/>
      <p:bldP spid="74"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animBg="1"/>
      <p:bldP spid="102" grpId="0" animBg="1"/>
      <p:bldP spid="103" grpId="0" animBg="1"/>
      <p:bldP spid="104"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C8C59-AFCC-4AAB-BC6D-CC031BD0DBC9}"/>
              </a:ext>
            </a:extLst>
          </p:cNvPr>
          <p:cNvSpPr>
            <a:spLocks noGrp="1"/>
          </p:cNvSpPr>
          <p:nvPr>
            <p:ph type="title"/>
          </p:nvPr>
        </p:nvSpPr>
        <p:spPr/>
        <p:txBody>
          <a:bodyPr/>
          <a:lstStyle/>
          <a:p>
            <a:r>
              <a:rPr lang="en-US" altLang="zh-CN" dirty="0"/>
              <a:t>Unified 2D and 3D Pose Regression</a:t>
            </a:r>
            <a:endParaRPr lang="en-US" dirty="0"/>
          </a:p>
        </p:txBody>
      </p:sp>
      <p:sp>
        <p:nvSpPr>
          <p:cNvPr id="3" name="Content Placeholder 2">
            <a:extLst>
              <a:ext uri="{FF2B5EF4-FFF2-40B4-BE49-F238E27FC236}">
                <a16:creationId xmlns:a16="http://schemas.microsoft.com/office/drawing/2014/main" id="{49F645D4-51C6-497B-BC81-98C86E51A779}"/>
              </a:ext>
            </a:extLst>
          </p:cNvPr>
          <p:cNvSpPr>
            <a:spLocks noGrp="1"/>
          </p:cNvSpPr>
          <p:nvPr>
            <p:ph idx="1"/>
          </p:nvPr>
        </p:nvSpPr>
        <p:spPr/>
        <p:txBody>
          <a:bodyPr>
            <a:normAutofit fontScale="92500" lnSpcReduction="20000"/>
          </a:bodyPr>
          <a:lstStyle/>
          <a:p>
            <a:r>
              <a:rPr lang="en-US" dirty="0"/>
              <a:t> Our method g</a:t>
            </a:r>
            <a:r>
              <a:rPr lang="en-US" altLang="zh-CN" dirty="0"/>
              <a:t>eneral for </a:t>
            </a:r>
            <a:r>
              <a:rPr lang="en-US" dirty="0"/>
              <a:t>3D and 2D task.</a:t>
            </a:r>
          </a:p>
          <a:p>
            <a:endParaRPr lang="en-US" dirty="0"/>
          </a:p>
          <a:p>
            <a:r>
              <a:rPr lang="en-US" dirty="0"/>
              <a:t> Easily mixed 3D and 2D data training:</a:t>
            </a:r>
          </a:p>
          <a:p>
            <a:endParaRPr lang="en-US" dirty="0"/>
          </a:p>
          <a:p>
            <a:r>
              <a:rPr lang="en-US" dirty="0"/>
              <a:t> Decompose the loss into </a:t>
            </a:r>
            <a:r>
              <a:rPr lang="en-US" dirty="0" err="1"/>
              <a:t>xy</a:t>
            </a:r>
            <a:r>
              <a:rPr lang="en-US" dirty="0"/>
              <a:t> part and z part.</a:t>
            </a:r>
          </a:p>
          <a:p>
            <a:pPr lvl="1"/>
            <a:r>
              <a:rPr lang="en-US" dirty="0" err="1"/>
              <a:t>xy</a:t>
            </a:r>
            <a:r>
              <a:rPr lang="en-US" dirty="0"/>
              <a:t> part is always valid for both 3D and 2D samples.</a:t>
            </a:r>
          </a:p>
          <a:p>
            <a:pPr lvl="1"/>
            <a:r>
              <a:rPr lang="en-US" dirty="0"/>
              <a:t>z part is only computed for 3D samples and set to 0 for 2D samples.</a:t>
            </a:r>
          </a:p>
          <a:p>
            <a:pPr lvl="1"/>
            <a:endParaRPr lang="en-US" dirty="0"/>
          </a:p>
          <a:p>
            <a:r>
              <a:rPr lang="en-US" dirty="0"/>
              <a:t> Significantly improve 3D pose performance</a:t>
            </a:r>
          </a:p>
          <a:p>
            <a:pPr lvl="1"/>
            <a:r>
              <a:rPr lang="en-US" dirty="0"/>
              <a:t>Joint Error 67.5-&gt;48.3, 28.4%.</a:t>
            </a:r>
          </a:p>
          <a:p>
            <a:pPr lvl="1"/>
            <a:endParaRPr lang="en-US" dirty="0"/>
          </a:p>
          <a:p>
            <a:r>
              <a:rPr lang="en-US" dirty="0"/>
              <a:t> Plausible and convincing 3D pose on in-the-wild image.</a:t>
            </a:r>
          </a:p>
        </p:txBody>
      </p:sp>
    </p:spTree>
    <p:extLst>
      <p:ext uri="{BB962C8B-B14F-4D97-AF65-F5344CB8AC3E}">
        <p14:creationId xmlns:p14="http://schemas.microsoft.com/office/powerpoint/2010/main" val="3304181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 VS. Regression</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t>Per-pixel classification</a:t>
            </a:r>
          </a:p>
          <a:p>
            <a:r>
              <a:rPr lang="en-US" dirty="0"/>
              <a:t>Output: likelihood score maps</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t>Location regression</a:t>
            </a:r>
          </a:p>
          <a:p>
            <a:r>
              <a:rPr lang="en-US" dirty="0"/>
              <a:t>Output: key points location</a:t>
            </a:r>
          </a:p>
        </p:txBody>
      </p:sp>
      <p:pic>
        <p:nvPicPr>
          <p:cNvPr id="7" name="Content Placeholder 4"/>
          <p:cNvPicPr>
            <a:picLocks noChangeAspect="1"/>
          </p:cNvPicPr>
          <p:nvPr/>
        </p:nvPicPr>
        <p:blipFill>
          <a:blip r:embed="rId3"/>
          <a:stretch>
            <a:fillRect/>
          </a:stretch>
        </p:blipFill>
        <p:spPr>
          <a:xfrm>
            <a:off x="3494656" y="4421574"/>
            <a:ext cx="1732367" cy="1668206"/>
          </a:xfrm>
          <a:prstGeom prst="rect">
            <a:avLst/>
          </a:prstGeom>
        </p:spPr>
      </p:pic>
      <p:pic>
        <p:nvPicPr>
          <p:cNvPr id="8" name="Picture 7"/>
          <p:cNvPicPr>
            <a:picLocks noChangeAspect="1"/>
          </p:cNvPicPr>
          <p:nvPr/>
        </p:nvPicPr>
        <p:blipFill>
          <a:blip r:embed="rId4"/>
          <a:stretch>
            <a:fillRect/>
          </a:stretch>
        </p:blipFill>
        <p:spPr>
          <a:xfrm>
            <a:off x="839788" y="4421574"/>
            <a:ext cx="1668206" cy="1668206"/>
          </a:xfrm>
          <a:prstGeom prst="rect">
            <a:avLst/>
          </a:prstGeom>
        </p:spPr>
      </p:pic>
      <p:sp>
        <p:nvSpPr>
          <p:cNvPr id="9" name="Arrow: Right 8"/>
          <p:cNvSpPr/>
          <p:nvPr/>
        </p:nvSpPr>
        <p:spPr>
          <a:xfrm>
            <a:off x="2682619" y="4995862"/>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8830681" y="4389904"/>
            <a:ext cx="1733858" cy="1735197"/>
          </a:xfrm>
          <a:prstGeom prst="rect">
            <a:avLst/>
          </a:prstGeom>
        </p:spPr>
      </p:pic>
      <p:pic>
        <p:nvPicPr>
          <p:cNvPr id="11" name="Picture 10"/>
          <p:cNvPicPr>
            <a:picLocks noChangeAspect="1"/>
          </p:cNvPicPr>
          <p:nvPr/>
        </p:nvPicPr>
        <p:blipFill>
          <a:blip r:embed="rId4"/>
          <a:stretch>
            <a:fillRect/>
          </a:stretch>
        </p:blipFill>
        <p:spPr>
          <a:xfrm>
            <a:off x="6176361" y="4421574"/>
            <a:ext cx="1668206" cy="1668206"/>
          </a:xfrm>
          <a:prstGeom prst="rect">
            <a:avLst/>
          </a:prstGeom>
        </p:spPr>
      </p:pic>
      <p:sp>
        <p:nvSpPr>
          <p:cNvPr id="12" name="Arrow: Right 11"/>
          <p:cNvSpPr/>
          <p:nvPr/>
        </p:nvSpPr>
        <p:spPr>
          <a:xfrm>
            <a:off x="8018918" y="4966786"/>
            <a:ext cx="637412" cy="485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Result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91939" y="1703388"/>
            <a:ext cx="10236200" cy="4951686"/>
          </a:xfrm>
          <a:prstGeom prst="rect">
            <a:avLst/>
          </a:prstGeom>
        </p:spPr>
      </p:pic>
    </p:spTree>
    <p:extLst>
      <p:ext uri="{BB962C8B-B14F-4D97-AF65-F5344CB8AC3E}">
        <p14:creationId xmlns:p14="http://schemas.microsoft.com/office/powerpoint/2010/main" val="414172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Result</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7970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a:xfrm>
            <a:off x="838200" y="1825625"/>
            <a:ext cx="11155136" cy="3254375"/>
          </a:xfrm>
        </p:spPr>
        <p:txBody>
          <a:bodyPr>
            <a:normAutofit fontScale="92500" lnSpcReduction="10000"/>
          </a:bodyPr>
          <a:lstStyle/>
          <a:p>
            <a:r>
              <a:rPr lang="en-US" dirty="0"/>
              <a:t>More sophisticate geometric structure representation.</a:t>
            </a:r>
          </a:p>
          <a:p>
            <a:endParaRPr lang="en-US" dirty="0"/>
          </a:p>
          <a:p>
            <a:r>
              <a:rPr lang="en-US" dirty="0"/>
              <a:t>Ambiguity and multiple hypothesis.</a:t>
            </a:r>
          </a:p>
          <a:p>
            <a:endParaRPr lang="en-US" dirty="0"/>
          </a:p>
          <a:p>
            <a:r>
              <a:rPr lang="en-US" dirty="0"/>
              <a:t>Video consistency and smoothness.</a:t>
            </a:r>
          </a:p>
          <a:p>
            <a:endParaRPr lang="en-US" dirty="0"/>
          </a:p>
          <a:p>
            <a:r>
              <a:rPr lang="en-US" altLang="zh-CN" dirty="0"/>
              <a:t>U</a:t>
            </a:r>
            <a:r>
              <a:rPr lang="en-US" dirty="0"/>
              <a:t>nified framework for human detection, 3D human pose, attribute and action.</a:t>
            </a:r>
          </a:p>
          <a:p>
            <a:endParaRPr lang="en-US" dirty="0"/>
          </a:p>
        </p:txBody>
      </p:sp>
    </p:spTree>
    <p:extLst>
      <p:ext uri="{BB962C8B-B14F-4D97-AF65-F5344CB8AC3E}">
        <p14:creationId xmlns:p14="http://schemas.microsoft.com/office/powerpoint/2010/main" val="2300848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0821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solidFill>
                  <a:schemeClr val="bg1">
                    <a:lumMod val="75000"/>
                  </a:schemeClr>
                </a:solidFill>
              </a:rPr>
              <a:t>Per-pixel classification</a:t>
            </a:r>
          </a:p>
          <a:p>
            <a:r>
              <a:rPr lang="en-US" dirty="0">
                <a:solidFill>
                  <a:schemeClr val="bg1">
                    <a:lumMod val="75000"/>
                  </a:schemeClr>
                </a:solidFill>
              </a:rPr>
              <a:t>Output: likelihood score maps</a:t>
            </a:r>
            <a:endParaRPr lang="en-US" altLang="zh-CN" dirty="0">
              <a:solidFill>
                <a:schemeClr val="bg1">
                  <a:lumMod val="75000"/>
                </a:schemeClr>
              </a:solidFill>
            </a:endParaRPr>
          </a:p>
          <a:p>
            <a:r>
              <a:rPr lang="en-US" altLang="zh-CN" dirty="0"/>
              <a:t>Used in most 2D methods</a:t>
            </a:r>
          </a:p>
          <a:p>
            <a:r>
              <a:rPr lang="en-US" dirty="0"/>
              <a:t>State-of-the-art result</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solidFill>
                  <a:schemeClr val="bg1">
                    <a:lumMod val="75000"/>
                  </a:schemeClr>
                </a:solidFill>
              </a:rPr>
              <a:t>Location regression</a:t>
            </a:r>
          </a:p>
          <a:p>
            <a:r>
              <a:rPr lang="en-US" dirty="0">
                <a:solidFill>
                  <a:schemeClr val="bg1">
                    <a:lumMod val="75000"/>
                  </a:schemeClr>
                </a:solidFill>
              </a:rPr>
              <a:t>Output: key points location</a:t>
            </a:r>
          </a:p>
          <a:p>
            <a:r>
              <a:rPr lang="en-US" dirty="0"/>
              <a:t>Only used in a few 2D </a:t>
            </a:r>
            <a:r>
              <a:rPr lang="en-US" altLang="zh-CN" dirty="0"/>
              <a:t>methods</a:t>
            </a:r>
            <a:endParaRPr lang="en-US" dirty="0"/>
          </a:p>
          <a:p>
            <a:r>
              <a:rPr lang="en-US" dirty="0"/>
              <a:t>Unsatisfactory result</a:t>
            </a:r>
          </a:p>
        </p:txBody>
      </p:sp>
    </p:spTree>
    <p:extLst>
      <p:ext uri="{BB962C8B-B14F-4D97-AF65-F5344CB8AC3E}">
        <p14:creationId xmlns:p14="http://schemas.microsoft.com/office/powerpoint/2010/main" val="211963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B60A-30AD-41DB-9795-A7BF2F068DC6}"/>
              </a:ext>
            </a:extLst>
          </p:cNvPr>
          <p:cNvSpPr>
            <a:spLocks noGrp="1"/>
          </p:cNvSpPr>
          <p:nvPr>
            <p:ph type="title"/>
          </p:nvPr>
        </p:nvSpPr>
        <p:spPr/>
        <p:txBody>
          <a:bodyPr/>
          <a:lstStyle/>
          <a:p>
            <a:r>
              <a:rPr lang="en-US" dirty="0"/>
              <a:t>2D Pose Benchmark: MPII dataset</a:t>
            </a:r>
          </a:p>
        </p:txBody>
      </p:sp>
      <p:sp>
        <p:nvSpPr>
          <p:cNvPr id="3" name="Content Placeholder 2">
            <a:extLst>
              <a:ext uri="{FF2B5EF4-FFF2-40B4-BE49-F238E27FC236}">
                <a16:creationId xmlns:a16="http://schemas.microsoft.com/office/drawing/2014/main" id="{F1826733-F301-427C-9351-AC5BEF55DCEA}"/>
              </a:ext>
            </a:extLst>
          </p:cNvPr>
          <p:cNvSpPr>
            <a:spLocks noGrp="1"/>
          </p:cNvSpPr>
          <p:nvPr>
            <p:ph idx="1"/>
          </p:nvPr>
        </p:nvSpPr>
        <p:spPr>
          <a:xfrm>
            <a:off x="838200" y="1825625"/>
            <a:ext cx="4959485" cy="4351338"/>
          </a:xfrm>
        </p:spPr>
        <p:txBody>
          <a:bodyPr>
            <a:normAutofit/>
          </a:bodyPr>
          <a:lstStyle/>
          <a:p>
            <a:r>
              <a:rPr lang="de-DE" sz="2400" dirty="0"/>
              <a:t>Andriluka </a:t>
            </a:r>
            <a:r>
              <a:rPr lang="en-US" sz="2400" dirty="0"/>
              <a:t>et al.,</a:t>
            </a:r>
            <a:r>
              <a:rPr lang="de-DE" sz="2400" dirty="0"/>
              <a:t> 2d </a:t>
            </a:r>
            <a:r>
              <a:rPr lang="en-US" sz="2400" dirty="0"/>
              <a:t>human pose estimation: New benchmark and state of the art analysis, CVPR 2014</a:t>
            </a:r>
          </a:p>
          <a:p>
            <a:endParaRPr lang="en-US" sz="2400" dirty="0"/>
          </a:p>
          <a:p>
            <a:r>
              <a:rPr lang="en-US" sz="2400" dirty="0"/>
              <a:t>YouTube videos, 410 daily activities</a:t>
            </a:r>
          </a:p>
          <a:p>
            <a:endParaRPr lang="en-US" sz="2400" dirty="0"/>
          </a:p>
          <a:p>
            <a:r>
              <a:rPr lang="en-US" sz="2400" dirty="0"/>
              <a:t>Complex poses and appearances</a:t>
            </a:r>
          </a:p>
          <a:p>
            <a:endParaRPr lang="en-US" sz="2400" dirty="0"/>
          </a:p>
          <a:p>
            <a:r>
              <a:rPr lang="en-US" sz="2400" dirty="0"/>
              <a:t>25k images, 40k annotated 2D poses</a:t>
            </a:r>
          </a:p>
        </p:txBody>
      </p:sp>
      <p:pic>
        <p:nvPicPr>
          <p:cNvPr id="6" name="Picture 5">
            <a:extLst>
              <a:ext uri="{FF2B5EF4-FFF2-40B4-BE49-F238E27FC236}">
                <a16:creationId xmlns:a16="http://schemas.microsoft.com/office/drawing/2014/main" id="{16C7F1C1-BC88-46DF-AA15-B24B888C5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766" y="1919572"/>
            <a:ext cx="6155894" cy="3848928"/>
          </a:xfrm>
          <a:prstGeom prst="rect">
            <a:avLst/>
          </a:prstGeom>
        </p:spPr>
      </p:pic>
    </p:spTree>
    <p:extLst>
      <p:ext uri="{BB962C8B-B14F-4D97-AF65-F5344CB8AC3E}">
        <p14:creationId xmlns:p14="http://schemas.microsoft.com/office/powerpoint/2010/main" val="395573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D8625F-5A49-44C1-A92D-4D8E27FF626C}"/>
              </a:ext>
            </a:extLst>
          </p:cNvPr>
          <p:cNvPicPr>
            <a:picLocks noChangeAspect="1"/>
          </p:cNvPicPr>
          <p:nvPr/>
        </p:nvPicPr>
        <p:blipFill>
          <a:blip r:embed="rId3"/>
          <a:stretch>
            <a:fillRect/>
          </a:stretch>
        </p:blipFill>
        <p:spPr>
          <a:xfrm>
            <a:off x="924666" y="2565546"/>
            <a:ext cx="8434252" cy="4156008"/>
          </a:xfrm>
          <a:prstGeom prst="rect">
            <a:avLst/>
          </a:prstGeom>
        </p:spPr>
      </p:pic>
      <p:sp>
        <p:nvSpPr>
          <p:cNvPr id="2" name="Title 1"/>
          <p:cNvSpPr>
            <a:spLocks noGrp="1"/>
          </p:cNvSpPr>
          <p:nvPr>
            <p:ph type="title"/>
          </p:nvPr>
        </p:nvSpPr>
        <p:spPr/>
        <p:txBody>
          <a:bodyPr/>
          <a:lstStyle/>
          <a:p>
            <a:r>
              <a:rPr lang="en-US" dirty="0"/>
              <a:t>MPII Leader Board</a:t>
            </a:r>
          </a:p>
        </p:txBody>
      </p:sp>
      <p:sp>
        <p:nvSpPr>
          <p:cNvPr id="6" name="Rectangle: Rounded Corners 5"/>
          <p:cNvSpPr/>
          <p:nvPr/>
        </p:nvSpPr>
        <p:spPr>
          <a:xfrm>
            <a:off x="924666" y="3321487"/>
            <a:ext cx="8429897" cy="21419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D503420-E21E-462D-AA90-AEF3AE1F5917}"/>
              </a:ext>
            </a:extLst>
          </p:cNvPr>
          <p:cNvSpPr txBox="1"/>
          <p:nvPr/>
        </p:nvSpPr>
        <p:spPr>
          <a:xfrm>
            <a:off x="924666" y="1878915"/>
            <a:ext cx="9373219" cy="461665"/>
          </a:xfrm>
          <a:prstGeom prst="rect">
            <a:avLst/>
          </a:prstGeom>
          <a:noFill/>
        </p:spPr>
        <p:txBody>
          <a:bodyPr wrap="square" rtlCol="0">
            <a:spAutoFit/>
          </a:bodyPr>
          <a:lstStyle/>
          <a:p>
            <a:r>
              <a:rPr lang="en-US" sz="2400" dirty="0"/>
              <a:t>Metric: percentage of correct </a:t>
            </a:r>
            <a:r>
              <a:rPr lang="en-US" sz="2400" dirty="0" err="1"/>
              <a:t>keypoints</a:t>
            </a:r>
            <a:r>
              <a:rPr lang="en-US" sz="2400" dirty="0"/>
              <a:t> (PCK). The higher, the better.</a:t>
            </a:r>
          </a:p>
        </p:txBody>
      </p:sp>
      <p:sp>
        <p:nvSpPr>
          <p:cNvPr id="12" name="TextBox 11">
            <a:extLst>
              <a:ext uri="{FF2B5EF4-FFF2-40B4-BE49-F238E27FC236}">
                <a16:creationId xmlns:a16="http://schemas.microsoft.com/office/drawing/2014/main" id="{2E7C5DE3-B215-4713-81FE-710E43B026FC}"/>
              </a:ext>
            </a:extLst>
          </p:cNvPr>
          <p:cNvSpPr txBox="1"/>
          <p:nvPr/>
        </p:nvSpPr>
        <p:spPr>
          <a:xfrm>
            <a:off x="9354563" y="3243917"/>
            <a:ext cx="2921743" cy="369332"/>
          </a:xfrm>
          <a:prstGeom prst="rect">
            <a:avLst/>
          </a:prstGeom>
          <a:noFill/>
        </p:spPr>
        <p:txBody>
          <a:bodyPr wrap="square" rtlCol="0">
            <a:spAutoFit/>
          </a:bodyPr>
          <a:lstStyle/>
          <a:p>
            <a:r>
              <a:rPr lang="en-US" dirty="0"/>
              <a:t>Only one regression method</a:t>
            </a:r>
          </a:p>
        </p:txBody>
      </p:sp>
      <p:sp>
        <p:nvSpPr>
          <p:cNvPr id="13" name="TextBox 12">
            <a:extLst>
              <a:ext uri="{FF2B5EF4-FFF2-40B4-BE49-F238E27FC236}">
                <a16:creationId xmlns:a16="http://schemas.microsoft.com/office/drawing/2014/main" id="{9689082C-9AD6-450E-B242-E4119DB61854}"/>
              </a:ext>
            </a:extLst>
          </p:cNvPr>
          <p:cNvSpPr txBox="1"/>
          <p:nvPr/>
        </p:nvSpPr>
        <p:spPr>
          <a:xfrm>
            <a:off x="9354563" y="5361303"/>
            <a:ext cx="2921743" cy="369332"/>
          </a:xfrm>
          <a:prstGeom prst="rect">
            <a:avLst/>
          </a:prstGeom>
          <a:noFill/>
        </p:spPr>
        <p:txBody>
          <a:bodyPr wrap="square" rtlCol="0">
            <a:spAutoFit/>
          </a:bodyPr>
          <a:lstStyle/>
          <a:p>
            <a:r>
              <a:rPr lang="en-US" dirty="0"/>
              <a:t>Not competitive to detection</a:t>
            </a:r>
          </a:p>
        </p:txBody>
      </p:sp>
      <p:sp>
        <p:nvSpPr>
          <p:cNvPr id="14" name="Rectangle: Rounded Corners 13">
            <a:extLst>
              <a:ext uri="{FF2B5EF4-FFF2-40B4-BE49-F238E27FC236}">
                <a16:creationId xmlns:a16="http://schemas.microsoft.com/office/drawing/2014/main" id="{8C858389-5641-4041-A1AD-EF148EB36241}"/>
              </a:ext>
            </a:extLst>
          </p:cNvPr>
          <p:cNvSpPr/>
          <p:nvPr/>
        </p:nvSpPr>
        <p:spPr>
          <a:xfrm>
            <a:off x="8638162" y="2565546"/>
            <a:ext cx="716401" cy="415600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69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a:t>
            </a:r>
            <a:r>
              <a:rPr lang="en-US" dirty="0">
                <a:solidFill>
                  <a:srgbClr val="FF0000"/>
                </a:solidFill>
              </a:rPr>
              <a:t> </a:t>
            </a:r>
            <a:r>
              <a:rPr lang="en-US" dirty="0"/>
              <a:t>exploit joint dependency</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solidFill>
                  <a:schemeClr val="bg1">
                    <a:lumMod val="75000"/>
                  </a:schemeClr>
                </a:solidFill>
              </a:rPr>
              <a:t>Per-pixel classification</a:t>
            </a:r>
          </a:p>
          <a:p>
            <a:r>
              <a:rPr lang="en-US" dirty="0">
                <a:solidFill>
                  <a:schemeClr val="bg1">
                    <a:lumMod val="75000"/>
                  </a:schemeClr>
                </a:solidFill>
              </a:rPr>
              <a:t>Output: likelihood score maps</a:t>
            </a:r>
            <a:endParaRPr lang="en-US" altLang="zh-CN" dirty="0">
              <a:solidFill>
                <a:schemeClr val="bg1">
                  <a:lumMod val="75000"/>
                </a:schemeClr>
              </a:solidFill>
            </a:endParaRPr>
          </a:p>
          <a:p>
            <a:r>
              <a:rPr lang="en-US" altLang="zh-CN" dirty="0">
                <a:solidFill>
                  <a:schemeClr val="bg1">
                    <a:lumMod val="75000"/>
                  </a:schemeClr>
                </a:solidFill>
              </a:rPr>
              <a:t>Used in most 2D methods</a:t>
            </a:r>
          </a:p>
          <a:p>
            <a:r>
              <a:rPr lang="en-US" dirty="0">
                <a:solidFill>
                  <a:schemeClr val="bg1">
                    <a:lumMod val="75000"/>
                  </a:schemeClr>
                </a:solidFill>
              </a:rPr>
              <a:t>State-of-the-art result</a:t>
            </a:r>
          </a:p>
          <a:p>
            <a:r>
              <a:rPr lang="en-US" dirty="0" err="1"/>
              <a:t>Scoremap</a:t>
            </a:r>
            <a:r>
              <a:rPr lang="en-US" dirty="0"/>
              <a:t> is more expressive</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solidFill>
                  <a:schemeClr val="bg1">
                    <a:lumMod val="75000"/>
                  </a:schemeClr>
                </a:solidFill>
              </a:rPr>
              <a:t>Location regression</a:t>
            </a:r>
          </a:p>
          <a:p>
            <a:r>
              <a:rPr lang="en-US" dirty="0">
                <a:solidFill>
                  <a:schemeClr val="bg1">
                    <a:lumMod val="75000"/>
                  </a:schemeClr>
                </a:solidFill>
              </a:rPr>
              <a:t>Output: key points location</a:t>
            </a:r>
          </a:p>
          <a:p>
            <a:r>
              <a:rPr lang="en-US" dirty="0">
                <a:solidFill>
                  <a:schemeClr val="bg1">
                    <a:lumMod val="75000"/>
                  </a:schemeClr>
                </a:solidFill>
              </a:rPr>
              <a:t>Only used in a few 2D methods</a:t>
            </a:r>
          </a:p>
          <a:p>
            <a:r>
              <a:rPr lang="en-US" dirty="0">
                <a:solidFill>
                  <a:schemeClr val="bg1">
                    <a:lumMod val="75000"/>
                  </a:schemeClr>
                </a:solidFill>
              </a:rPr>
              <a:t>Unsatisfactory result</a:t>
            </a:r>
          </a:p>
          <a:p>
            <a:r>
              <a:rPr lang="en-US" dirty="0"/>
              <a:t>Dependency not well exploited</a:t>
            </a:r>
          </a:p>
        </p:txBody>
      </p:sp>
    </p:spTree>
    <p:extLst>
      <p:ext uri="{BB962C8B-B14F-4D97-AF65-F5344CB8AC3E}">
        <p14:creationId xmlns:p14="http://schemas.microsoft.com/office/powerpoint/2010/main" val="1587604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a:t>
            </a:r>
            <a:r>
              <a:rPr lang="en-US" dirty="0">
                <a:solidFill>
                  <a:srgbClr val="FF0000"/>
                </a:solidFill>
              </a:rPr>
              <a:t> </a:t>
            </a:r>
            <a:r>
              <a:rPr lang="en-US" dirty="0"/>
              <a:t>exploit joint dependency</a:t>
            </a:r>
          </a:p>
        </p:txBody>
      </p:sp>
      <p:sp>
        <p:nvSpPr>
          <p:cNvPr id="3" name="Text Placeholder 2"/>
          <p:cNvSpPr>
            <a:spLocks noGrp="1"/>
          </p:cNvSpPr>
          <p:nvPr>
            <p:ph type="body" idx="1"/>
          </p:nvPr>
        </p:nvSpPr>
        <p:spPr/>
        <p:txBody>
          <a:bodyPr/>
          <a:lstStyle/>
          <a:p>
            <a:r>
              <a:rPr lang="en-US" dirty="0"/>
              <a:t>Detection</a:t>
            </a:r>
          </a:p>
        </p:txBody>
      </p:sp>
      <p:sp>
        <p:nvSpPr>
          <p:cNvPr id="4" name="Content Placeholder 3"/>
          <p:cNvSpPr>
            <a:spLocks noGrp="1"/>
          </p:cNvSpPr>
          <p:nvPr>
            <p:ph sz="half" idx="2"/>
          </p:nvPr>
        </p:nvSpPr>
        <p:spPr/>
        <p:txBody>
          <a:bodyPr/>
          <a:lstStyle/>
          <a:p>
            <a:r>
              <a:rPr lang="en-US" dirty="0">
                <a:solidFill>
                  <a:schemeClr val="bg1">
                    <a:lumMod val="75000"/>
                  </a:schemeClr>
                </a:solidFill>
              </a:rPr>
              <a:t>Per-pixel classification</a:t>
            </a:r>
          </a:p>
          <a:p>
            <a:r>
              <a:rPr lang="en-US" dirty="0">
                <a:solidFill>
                  <a:schemeClr val="bg1">
                    <a:lumMod val="75000"/>
                  </a:schemeClr>
                </a:solidFill>
              </a:rPr>
              <a:t>Output: likelihood score maps</a:t>
            </a:r>
            <a:endParaRPr lang="en-US" altLang="zh-CN" dirty="0">
              <a:solidFill>
                <a:schemeClr val="bg1">
                  <a:lumMod val="75000"/>
                </a:schemeClr>
              </a:solidFill>
            </a:endParaRPr>
          </a:p>
          <a:p>
            <a:r>
              <a:rPr lang="en-US" altLang="zh-CN" dirty="0">
                <a:solidFill>
                  <a:schemeClr val="bg1">
                    <a:lumMod val="75000"/>
                  </a:schemeClr>
                </a:solidFill>
              </a:rPr>
              <a:t>Used in most 2D methods</a:t>
            </a:r>
          </a:p>
          <a:p>
            <a:r>
              <a:rPr lang="en-US" dirty="0">
                <a:solidFill>
                  <a:schemeClr val="bg1">
                    <a:lumMod val="75000"/>
                  </a:schemeClr>
                </a:solidFill>
              </a:rPr>
              <a:t>State-of-the-art result</a:t>
            </a:r>
          </a:p>
          <a:p>
            <a:r>
              <a:rPr lang="en-US" dirty="0"/>
              <a:t>Multi-stage, error feedback</a:t>
            </a:r>
          </a:p>
        </p:txBody>
      </p:sp>
      <p:sp>
        <p:nvSpPr>
          <p:cNvPr id="5" name="Text Placeholder 4"/>
          <p:cNvSpPr>
            <a:spLocks noGrp="1"/>
          </p:cNvSpPr>
          <p:nvPr>
            <p:ph type="body" sz="quarter" idx="3"/>
          </p:nvPr>
        </p:nvSpPr>
        <p:spPr/>
        <p:txBody>
          <a:bodyPr/>
          <a:lstStyle/>
          <a:p>
            <a:r>
              <a:rPr lang="en-US" dirty="0"/>
              <a:t>Regression</a:t>
            </a:r>
          </a:p>
        </p:txBody>
      </p:sp>
      <p:sp>
        <p:nvSpPr>
          <p:cNvPr id="6" name="Content Placeholder 5"/>
          <p:cNvSpPr>
            <a:spLocks noGrp="1"/>
          </p:cNvSpPr>
          <p:nvPr>
            <p:ph sz="quarter" idx="4"/>
          </p:nvPr>
        </p:nvSpPr>
        <p:spPr/>
        <p:txBody>
          <a:bodyPr/>
          <a:lstStyle/>
          <a:p>
            <a:r>
              <a:rPr lang="en-US" dirty="0">
                <a:solidFill>
                  <a:schemeClr val="bg1">
                    <a:lumMod val="75000"/>
                  </a:schemeClr>
                </a:solidFill>
              </a:rPr>
              <a:t>Location regression</a:t>
            </a:r>
          </a:p>
          <a:p>
            <a:r>
              <a:rPr lang="en-US" dirty="0">
                <a:solidFill>
                  <a:schemeClr val="bg1">
                    <a:lumMod val="75000"/>
                  </a:schemeClr>
                </a:solidFill>
              </a:rPr>
              <a:t>Output: key points location</a:t>
            </a:r>
          </a:p>
          <a:p>
            <a:r>
              <a:rPr lang="en-US" dirty="0">
                <a:solidFill>
                  <a:schemeClr val="bg1">
                    <a:lumMod val="75000"/>
                  </a:schemeClr>
                </a:solidFill>
              </a:rPr>
              <a:t>Only used in a few 2D methods</a:t>
            </a:r>
          </a:p>
          <a:p>
            <a:r>
              <a:rPr lang="en-US" dirty="0">
                <a:solidFill>
                  <a:schemeClr val="bg1">
                    <a:lumMod val="75000"/>
                  </a:schemeClr>
                </a:solidFill>
              </a:rPr>
              <a:t>Unsatisfactory result</a:t>
            </a:r>
          </a:p>
          <a:p>
            <a:r>
              <a:rPr lang="en-US" dirty="0"/>
              <a:t>Dependency not well exploited</a:t>
            </a:r>
          </a:p>
        </p:txBody>
      </p:sp>
    </p:spTree>
    <p:extLst>
      <p:ext uri="{BB962C8B-B14F-4D97-AF65-F5344CB8AC3E}">
        <p14:creationId xmlns:p14="http://schemas.microsoft.com/office/powerpoint/2010/main" val="215328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Multi-stage Error Feedback (Detection)</a:t>
            </a:r>
          </a:p>
        </p:txBody>
      </p:sp>
      <p:sp>
        <p:nvSpPr>
          <p:cNvPr id="7" name="Rectangle 6"/>
          <p:cNvSpPr/>
          <p:nvPr/>
        </p:nvSpPr>
        <p:spPr>
          <a:xfrm>
            <a:off x="993261" y="2171700"/>
            <a:ext cx="2979737" cy="1819275"/>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stretch>
            <a:fillRect/>
          </a:stretch>
        </p:blipFill>
        <p:spPr>
          <a:xfrm>
            <a:off x="1054534" y="3149494"/>
            <a:ext cx="673700" cy="745210"/>
          </a:xfrm>
          <a:prstGeom prst="rect">
            <a:avLst/>
          </a:prstGeom>
        </p:spPr>
      </p:pic>
      <p:sp>
        <p:nvSpPr>
          <p:cNvPr id="9" name="Rectangle: Rounded Corners 8"/>
          <p:cNvSpPr/>
          <p:nvPr/>
        </p:nvSpPr>
        <p:spPr>
          <a:xfrm>
            <a:off x="1975129" y="3272296"/>
            <a:ext cx="857250" cy="49166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p>
        </p:txBody>
      </p:sp>
      <p:pic>
        <p:nvPicPr>
          <p:cNvPr id="10" name="Content Placeholder 4"/>
          <p:cNvPicPr>
            <a:picLocks noGrp="1" noChangeAspect="1"/>
          </p:cNvPicPr>
          <p:nvPr>
            <p:ph sz="half" idx="2"/>
          </p:nvPr>
        </p:nvPicPr>
        <p:blipFill>
          <a:blip r:embed="rId4"/>
          <a:stretch>
            <a:fillRect/>
          </a:stretch>
        </p:blipFill>
        <p:spPr>
          <a:xfrm>
            <a:off x="3079274" y="3131283"/>
            <a:ext cx="809507" cy="779525"/>
          </a:xfrm>
          <a:prstGeom prst="rect">
            <a:avLst/>
          </a:prstGeom>
        </p:spPr>
      </p:pic>
      <p:sp>
        <p:nvSpPr>
          <p:cNvPr id="11" name="TextBox 10"/>
          <p:cNvSpPr txBox="1"/>
          <p:nvPr/>
        </p:nvSpPr>
        <p:spPr>
          <a:xfrm>
            <a:off x="989013" y="2152726"/>
            <a:ext cx="1304965" cy="461665"/>
          </a:xfrm>
          <a:prstGeom prst="rect">
            <a:avLst/>
          </a:prstGeom>
          <a:noFill/>
        </p:spPr>
        <p:txBody>
          <a:bodyPr wrap="square" rtlCol="0">
            <a:spAutoFit/>
          </a:bodyPr>
          <a:lstStyle/>
          <a:p>
            <a:r>
              <a:rPr lang="en-US" sz="2400" dirty="0"/>
              <a:t>Stage1</a:t>
            </a:r>
          </a:p>
        </p:txBody>
      </p:sp>
      <p:cxnSp>
        <p:nvCxnSpPr>
          <p:cNvPr id="13" name="Straight Arrow Connector 12"/>
          <p:cNvCxnSpPr>
            <a:stCxn id="8" idx="3"/>
            <a:endCxn id="9" idx="1"/>
          </p:cNvCxnSpPr>
          <p:nvPr/>
        </p:nvCxnSpPr>
        <p:spPr>
          <a:xfrm flipV="1">
            <a:off x="1728234" y="3518130"/>
            <a:ext cx="246895" cy="3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78383" y="2171700"/>
            <a:ext cx="2898399" cy="1834021"/>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p:cNvSpPr/>
          <p:nvPr/>
        </p:nvSpPr>
        <p:spPr>
          <a:xfrm>
            <a:off x="4288247" y="3272296"/>
            <a:ext cx="1622734" cy="49166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p>
        </p:txBody>
      </p:sp>
      <p:sp>
        <p:nvSpPr>
          <p:cNvPr id="24" name="TextBox 23"/>
          <p:cNvSpPr txBox="1"/>
          <p:nvPr/>
        </p:nvSpPr>
        <p:spPr>
          <a:xfrm>
            <a:off x="6071741" y="2185522"/>
            <a:ext cx="1304965" cy="461665"/>
          </a:xfrm>
          <a:prstGeom prst="rect">
            <a:avLst/>
          </a:prstGeom>
          <a:noFill/>
        </p:spPr>
        <p:txBody>
          <a:bodyPr wrap="square" rtlCol="0">
            <a:spAutoFit/>
          </a:bodyPr>
          <a:lstStyle/>
          <a:p>
            <a:r>
              <a:rPr lang="en-US" sz="2400" dirty="0"/>
              <a:t>Stage2</a:t>
            </a:r>
          </a:p>
        </p:txBody>
      </p:sp>
      <p:cxnSp>
        <p:nvCxnSpPr>
          <p:cNvPr id="26" name="Straight Arrow Connector 25"/>
          <p:cNvCxnSpPr>
            <a:stCxn id="22" idx="3"/>
          </p:cNvCxnSpPr>
          <p:nvPr/>
        </p:nvCxnSpPr>
        <p:spPr>
          <a:xfrm>
            <a:off x="5910981" y="3518130"/>
            <a:ext cx="234591" cy="3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832379" y="3518130"/>
            <a:ext cx="246895" cy="2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22" idx="1"/>
          </p:cNvCxnSpPr>
          <p:nvPr/>
        </p:nvCxnSpPr>
        <p:spPr>
          <a:xfrm flipV="1">
            <a:off x="3888781" y="3518130"/>
            <a:ext cx="399466" cy="2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3"/>
          <a:stretch>
            <a:fillRect/>
          </a:stretch>
        </p:blipFill>
        <p:spPr>
          <a:xfrm>
            <a:off x="4295140" y="2298777"/>
            <a:ext cx="673700" cy="745210"/>
          </a:xfrm>
          <a:prstGeom prst="rect">
            <a:avLst/>
          </a:prstGeom>
        </p:spPr>
      </p:pic>
      <p:cxnSp>
        <p:nvCxnSpPr>
          <p:cNvPr id="33" name="Straight Arrow Connector 32"/>
          <p:cNvCxnSpPr>
            <a:stCxn id="30" idx="2"/>
          </p:cNvCxnSpPr>
          <p:nvPr/>
        </p:nvCxnSpPr>
        <p:spPr>
          <a:xfrm>
            <a:off x="4631990" y="3043987"/>
            <a:ext cx="302" cy="243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291227" y="2185522"/>
            <a:ext cx="2898399" cy="1834021"/>
          </a:xfrm>
          <a:prstGeom prst="rect">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Rounded Corners 41"/>
          <p:cNvSpPr/>
          <p:nvPr/>
        </p:nvSpPr>
        <p:spPr>
          <a:xfrm>
            <a:off x="8401091" y="3286118"/>
            <a:ext cx="1622734" cy="49166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CNN</a:t>
            </a:r>
          </a:p>
        </p:txBody>
      </p:sp>
      <p:sp>
        <p:nvSpPr>
          <p:cNvPr id="44" name="TextBox 43"/>
          <p:cNvSpPr txBox="1"/>
          <p:nvPr/>
        </p:nvSpPr>
        <p:spPr>
          <a:xfrm>
            <a:off x="10175060" y="2199344"/>
            <a:ext cx="1304965" cy="461665"/>
          </a:xfrm>
          <a:prstGeom prst="rect">
            <a:avLst/>
          </a:prstGeom>
          <a:noFill/>
        </p:spPr>
        <p:txBody>
          <a:bodyPr wrap="square" rtlCol="0">
            <a:spAutoFit/>
          </a:bodyPr>
          <a:lstStyle/>
          <a:p>
            <a:r>
              <a:rPr lang="en-US" sz="2400" dirty="0" err="1"/>
              <a:t>StageT</a:t>
            </a:r>
            <a:endParaRPr lang="en-US" sz="2400" dirty="0"/>
          </a:p>
        </p:txBody>
      </p:sp>
      <p:cxnSp>
        <p:nvCxnSpPr>
          <p:cNvPr id="45" name="Straight Arrow Connector 44"/>
          <p:cNvCxnSpPr>
            <a:stCxn id="42" idx="3"/>
          </p:cNvCxnSpPr>
          <p:nvPr/>
        </p:nvCxnSpPr>
        <p:spPr>
          <a:xfrm>
            <a:off x="10023825" y="3531952"/>
            <a:ext cx="234591" cy="3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42" idx="1"/>
          </p:cNvCxnSpPr>
          <p:nvPr/>
        </p:nvCxnSpPr>
        <p:spPr>
          <a:xfrm flipV="1">
            <a:off x="8001625" y="3531952"/>
            <a:ext cx="399466" cy="2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a:stretch>
            <a:fillRect/>
          </a:stretch>
        </p:blipFill>
        <p:spPr>
          <a:xfrm>
            <a:off x="8407984" y="2312599"/>
            <a:ext cx="673700" cy="745210"/>
          </a:xfrm>
          <a:prstGeom prst="rect">
            <a:avLst/>
          </a:prstGeom>
        </p:spPr>
      </p:pic>
      <p:cxnSp>
        <p:nvCxnSpPr>
          <p:cNvPr id="48" name="Straight Arrow Connector 47"/>
          <p:cNvCxnSpPr>
            <a:stCxn id="47" idx="2"/>
          </p:cNvCxnSpPr>
          <p:nvPr/>
        </p:nvCxnSpPr>
        <p:spPr>
          <a:xfrm>
            <a:off x="8744834" y="3057809"/>
            <a:ext cx="302" cy="243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948641" y="3531951"/>
            <a:ext cx="399466" cy="2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5"/>
          <a:stretch>
            <a:fillRect/>
          </a:stretch>
        </p:blipFill>
        <p:spPr>
          <a:xfrm>
            <a:off x="6149038" y="3142021"/>
            <a:ext cx="787562" cy="777240"/>
          </a:xfrm>
          <a:prstGeom prst="rect">
            <a:avLst/>
          </a:prstGeom>
        </p:spPr>
      </p:pic>
      <p:pic>
        <p:nvPicPr>
          <p:cNvPr id="51" name="Picture 50"/>
          <p:cNvPicPr>
            <a:picLocks noChangeAspect="1"/>
          </p:cNvPicPr>
          <p:nvPr/>
        </p:nvPicPr>
        <p:blipFill>
          <a:blip r:embed="rId6"/>
          <a:stretch>
            <a:fillRect/>
          </a:stretch>
        </p:blipFill>
        <p:spPr>
          <a:xfrm>
            <a:off x="10258416" y="3149164"/>
            <a:ext cx="787535" cy="777240"/>
          </a:xfrm>
          <a:prstGeom prst="rect">
            <a:avLst/>
          </a:prstGeom>
        </p:spPr>
      </p:pic>
      <p:pic>
        <p:nvPicPr>
          <p:cNvPr id="52" name="Picture 51"/>
          <p:cNvPicPr>
            <a:picLocks noChangeAspect="1"/>
          </p:cNvPicPr>
          <p:nvPr/>
        </p:nvPicPr>
        <p:blipFill>
          <a:blip r:embed="rId3"/>
          <a:stretch>
            <a:fillRect/>
          </a:stretch>
        </p:blipFill>
        <p:spPr>
          <a:xfrm>
            <a:off x="1008103" y="4213570"/>
            <a:ext cx="1845697" cy="2041609"/>
          </a:xfrm>
          <a:prstGeom prst="rect">
            <a:avLst/>
          </a:prstGeom>
        </p:spPr>
      </p:pic>
      <p:pic>
        <p:nvPicPr>
          <p:cNvPr id="53" name="Picture 52"/>
          <p:cNvPicPr>
            <a:picLocks noChangeAspect="1"/>
          </p:cNvPicPr>
          <p:nvPr/>
        </p:nvPicPr>
        <p:blipFill>
          <a:blip r:embed="rId7"/>
          <a:stretch>
            <a:fillRect/>
          </a:stretch>
        </p:blipFill>
        <p:spPr>
          <a:xfrm>
            <a:off x="3491558" y="4203259"/>
            <a:ext cx="1861164" cy="2072543"/>
          </a:xfrm>
          <a:prstGeom prst="rect">
            <a:avLst/>
          </a:prstGeom>
        </p:spPr>
      </p:pic>
      <p:pic>
        <p:nvPicPr>
          <p:cNvPr id="54" name="Picture 53"/>
          <p:cNvPicPr>
            <a:picLocks noChangeAspect="1"/>
          </p:cNvPicPr>
          <p:nvPr/>
        </p:nvPicPr>
        <p:blipFill>
          <a:blip r:embed="rId8"/>
          <a:stretch>
            <a:fillRect/>
          </a:stretch>
        </p:blipFill>
        <p:spPr>
          <a:xfrm>
            <a:off x="5996399" y="4203258"/>
            <a:ext cx="1840542" cy="2062232"/>
          </a:xfrm>
          <a:prstGeom prst="rect">
            <a:avLst/>
          </a:prstGeom>
        </p:spPr>
      </p:pic>
      <p:pic>
        <p:nvPicPr>
          <p:cNvPr id="55" name="Picture 54"/>
          <p:cNvPicPr>
            <a:picLocks noChangeAspect="1"/>
          </p:cNvPicPr>
          <p:nvPr/>
        </p:nvPicPr>
        <p:blipFill>
          <a:blip r:embed="rId9"/>
          <a:stretch>
            <a:fillRect/>
          </a:stretch>
        </p:blipFill>
        <p:spPr>
          <a:xfrm>
            <a:off x="9343929" y="4205836"/>
            <a:ext cx="1845697" cy="2057076"/>
          </a:xfrm>
          <a:prstGeom prst="rect">
            <a:avLst/>
          </a:prstGeom>
        </p:spPr>
      </p:pic>
      <p:sp>
        <p:nvSpPr>
          <p:cNvPr id="56" name="TextBox 55"/>
          <p:cNvSpPr txBox="1"/>
          <p:nvPr/>
        </p:nvSpPr>
        <p:spPr>
          <a:xfrm>
            <a:off x="7342853" y="3179336"/>
            <a:ext cx="682688" cy="523220"/>
          </a:xfrm>
          <a:prstGeom prst="rect">
            <a:avLst/>
          </a:prstGeom>
          <a:noFill/>
        </p:spPr>
        <p:txBody>
          <a:bodyPr wrap="square" rtlCol="0">
            <a:spAutoFit/>
          </a:bodyPr>
          <a:lstStyle/>
          <a:p>
            <a:r>
              <a:rPr lang="en-US" sz="2800" dirty="0"/>
              <a:t>……</a:t>
            </a:r>
          </a:p>
        </p:txBody>
      </p:sp>
      <p:sp>
        <p:nvSpPr>
          <p:cNvPr id="57" name="TextBox 56"/>
          <p:cNvSpPr txBox="1"/>
          <p:nvPr/>
        </p:nvSpPr>
        <p:spPr>
          <a:xfrm>
            <a:off x="8249091" y="4972764"/>
            <a:ext cx="682688" cy="523220"/>
          </a:xfrm>
          <a:prstGeom prst="rect">
            <a:avLst/>
          </a:prstGeom>
          <a:noFill/>
        </p:spPr>
        <p:txBody>
          <a:bodyPr wrap="square" rtlCol="0">
            <a:spAutoFit/>
          </a:bodyPr>
          <a:lstStyle/>
          <a:p>
            <a:r>
              <a:rPr lang="en-US" sz="2800" dirty="0"/>
              <a:t>……</a:t>
            </a:r>
          </a:p>
        </p:txBody>
      </p:sp>
      <p:sp>
        <p:nvSpPr>
          <p:cNvPr id="58" name="TextBox 57"/>
          <p:cNvSpPr txBox="1"/>
          <p:nvPr/>
        </p:nvSpPr>
        <p:spPr>
          <a:xfrm>
            <a:off x="3720183" y="6340419"/>
            <a:ext cx="1403914" cy="400110"/>
          </a:xfrm>
          <a:prstGeom prst="rect">
            <a:avLst/>
          </a:prstGeom>
          <a:noFill/>
        </p:spPr>
        <p:txBody>
          <a:bodyPr wrap="square" rtlCol="0">
            <a:spAutoFit/>
          </a:bodyPr>
          <a:lstStyle/>
          <a:p>
            <a:r>
              <a:rPr lang="en-US" sz="2000" dirty="0"/>
              <a:t>Right Wrist</a:t>
            </a:r>
          </a:p>
        </p:txBody>
      </p:sp>
      <p:sp>
        <p:nvSpPr>
          <p:cNvPr id="59" name="TextBox 58"/>
          <p:cNvSpPr txBox="1"/>
          <p:nvPr/>
        </p:nvSpPr>
        <p:spPr>
          <a:xfrm>
            <a:off x="6214713" y="6340419"/>
            <a:ext cx="1403914" cy="400110"/>
          </a:xfrm>
          <a:prstGeom prst="rect">
            <a:avLst/>
          </a:prstGeom>
          <a:noFill/>
        </p:spPr>
        <p:txBody>
          <a:bodyPr wrap="square" rtlCol="0">
            <a:spAutoFit/>
          </a:bodyPr>
          <a:lstStyle/>
          <a:p>
            <a:r>
              <a:rPr lang="en-US" sz="2000" dirty="0"/>
              <a:t>Right Wrist</a:t>
            </a:r>
          </a:p>
        </p:txBody>
      </p:sp>
      <p:sp>
        <p:nvSpPr>
          <p:cNvPr id="60" name="TextBox 59"/>
          <p:cNvSpPr txBox="1"/>
          <p:nvPr/>
        </p:nvSpPr>
        <p:spPr>
          <a:xfrm>
            <a:off x="9564820" y="6340419"/>
            <a:ext cx="1403914" cy="400110"/>
          </a:xfrm>
          <a:prstGeom prst="rect">
            <a:avLst/>
          </a:prstGeom>
          <a:noFill/>
        </p:spPr>
        <p:txBody>
          <a:bodyPr wrap="square" rtlCol="0">
            <a:spAutoFit/>
          </a:bodyPr>
          <a:lstStyle/>
          <a:p>
            <a:r>
              <a:rPr lang="en-US" sz="2000" dirty="0"/>
              <a:t>Right Wrist</a:t>
            </a:r>
          </a:p>
        </p:txBody>
      </p:sp>
      <p:cxnSp>
        <p:nvCxnSpPr>
          <p:cNvPr id="62" name="Straight Arrow Connector 61"/>
          <p:cNvCxnSpPr/>
          <p:nvPr/>
        </p:nvCxnSpPr>
        <p:spPr>
          <a:xfrm flipV="1">
            <a:off x="3326603" y="5230159"/>
            <a:ext cx="562178" cy="5840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785342" y="5230158"/>
            <a:ext cx="562178" cy="5840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9163068" y="5230157"/>
            <a:ext cx="562178" cy="5840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5E37C31-6F8C-4DE8-9314-15876FF16892}"/>
              </a:ext>
            </a:extLst>
          </p:cNvPr>
          <p:cNvSpPr/>
          <p:nvPr/>
        </p:nvSpPr>
        <p:spPr>
          <a:xfrm>
            <a:off x="2909128" y="2903698"/>
            <a:ext cx="1183168" cy="1228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805DDDC-7A73-43BE-AC7B-7FFC1D8EEC60}"/>
              </a:ext>
            </a:extLst>
          </p:cNvPr>
          <p:cNvSpPr/>
          <p:nvPr/>
        </p:nvSpPr>
        <p:spPr>
          <a:xfrm>
            <a:off x="5967289" y="2908721"/>
            <a:ext cx="1183168" cy="1228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57C8CEA-2A78-4F3B-B4F3-252FFD8A4F7B}"/>
              </a:ext>
            </a:extLst>
          </p:cNvPr>
          <p:cNvSpPr/>
          <p:nvPr/>
        </p:nvSpPr>
        <p:spPr>
          <a:xfrm>
            <a:off x="10121103" y="2906890"/>
            <a:ext cx="1183168" cy="1228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17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500"/>
                                        <p:tgtEl>
                                          <p:spTgt spid="45"/>
                                        </p:tgtEl>
                                      </p:cBhvr>
                                    </p:animEffect>
                                  </p:childTnLst>
                                </p:cTn>
                              </p:par>
                              <p:par>
                                <p:cTn id="66" presetID="10" presetClass="entr" presetSubtype="0"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500"/>
                                        <p:tgtEl>
                                          <p:spTgt spid="48"/>
                                        </p:tgtEl>
                                      </p:cBhvr>
                                    </p:animEffect>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10" presetClass="entr" presetSubtype="0"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fade">
                                      <p:cBhvr>
                                        <p:cTn id="88" dur="500"/>
                                        <p:tgtEl>
                                          <p:spTgt spid="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fade">
                                      <p:cBhvr>
                                        <p:cTn id="99" dur="500"/>
                                        <p:tgtEl>
                                          <p:spTgt spid="52"/>
                                        </p:tgtEl>
                                      </p:cBhvr>
                                    </p:animEffect>
                                  </p:childTnLst>
                                </p:cTn>
                              </p:par>
                              <p:par>
                                <p:cTn id="100" presetID="10" presetClass="entr" presetSubtype="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par>
                                <p:cTn id="103" presetID="10" presetClass="entr" presetSubtype="0"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nodeType="withEffect">
                                  <p:stCondLst>
                                    <p:cond delay="0"/>
                                  </p:stCondLst>
                                  <p:childTnLst>
                                    <p:set>
                                      <p:cBhvr>
                                        <p:cTn id="122" dur="1" fill="hold">
                                          <p:stCondLst>
                                            <p:cond delay="0"/>
                                          </p:stCondLst>
                                        </p:cTn>
                                        <p:tgtEl>
                                          <p:spTgt spid="62"/>
                                        </p:tgtEl>
                                        <p:attrNameLst>
                                          <p:attrName>style.visibility</p:attrName>
                                        </p:attrNameLst>
                                      </p:cBhvr>
                                      <p:to>
                                        <p:strVal val="visible"/>
                                      </p:to>
                                    </p:set>
                                    <p:animEffect transition="in" filter="fade">
                                      <p:cBhvr>
                                        <p:cTn id="123" dur="500"/>
                                        <p:tgtEl>
                                          <p:spTgt spid="62"/>
                                        </p:tgtEl>
                                      </p:cBhvr>
                                    </p:animEffect>
                                  </p:childTnLst>
                                </p:cTn>
                              </p:par>
                              <p:par>
                                <p:cTn id="124" presetID="10" presetClass="entr" presetSubtype="0" fill="hold" nodeType="withEffect">
                                  <p:stCondLst>
                                    <p:cond delay="0"/>
                                  </p:stCondLst>
                                  <p:childTnLst>
                                    <p:set>
                                      <p:cBhvr>
                                        <p:cTn id="125" dur="1" fill="hold">
                                          <p:stCondLst>
                                            <p:cond delay="0"/>
                                          </p:stCondLst>
                                        </p:cTn>
                                        <p:tgtEl>
                                          <p:spTgt spid="64"/>
                                        </p:tgtEl>
                                        <p:attrNameLst>
                                          <p:attrName>style.visibility</p:attrName>
                                        </p:attrNameLst>
                                      </p:cBhvr>
                                      <p:to>
                                        <p:strVal val="visible"/>
                                      </p:to>
                                    </p:set>
                                    <p:animEffect transition="in" filter="fade">
                                      <p:cBhvr>
                                        <p:cTn id="126" dur="500"/>
                                        <p:tgtEl>
                                          <p:spTgt spid="64"/>
                                        </p:tgtEl>
                                      </p:cBhvr>
                                    </p:animEffect>
                                  </p:childTnLst>
                                </p:cTn>
                              </p:par>
                              <p:par>
                                <p:cTn id="127" presetID="10" presetClass="entr" presetSubtype="0" fill="hold" nodeType="withEffect">
                                  <p:stCondLst>
                                    <p:cond delay="0"/>
                                  </p:stCondLst>
                                  <p:childTnLst>
                                    <p:set>
                                      <p:cBhvr>
                                        <p:cTn id="128" dur="1" fill="hold">
                                          <p:stCondLst>
                                            <p:cond delay="0"/>
                                          </p:stCondLst>
                                        </p:cTn>
                                        <p:tgtEl>
                                          <p:spTgt spid="65"/>
                                        </p:tgtEl>
                                        <p:attrNameLst>
                                          <p:attrName>style.visibility</p:attrName>
                                        </p:attrNameLst>
                                      </p:cBhvr>
                                      <p:to>
                                        <p:strVal val="visible"/>
                                      </p:to>
                                    </p:set>
                                    <p:animEffect transition="in" filter="fade">
                                      <p:cBhvr>
                                        <p:cTn id="12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P spid="20" grpId="0" animBg="1"/>
      <p:bldP spid="22" grpId="0" animBg="1"/>
      <p:bldP spid="24" grpId="0"/>
      <p:bldP spid="41" grpId="0" animBg="1"/>
      <p:bldP spid="42" grpId="0" animBg="1"/>
      <p:bldP spid="44" grpId="0"/>
      <p:bldP spid="56" grpId="0"/>
      <p:bldP spid="57" grpId="0"/>
      <p:bldP spid="58" grpId="0"/>
      <p:bldP spid="59" grpId="0"/>
      <p:bldP spid="60" grpId="0"/>
      <p:bldP spid="3" grpId="0" animBg="1"/>
      <p:bldP spid="40" grpId="0" animBg="1"/>
      <p:bldP spid="4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13979</TotalTime>
  <Words>3311</Words>
  <Application>Microsoft Office PowerPoint</Application>
  <PresentationFormat>Widescreen</PresentationFormat>
  <Paragraphs>566</Paragraphs>
  <Slides>33</Slides>
  <Notes>33</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等线</vt:lpstr>
      <vt:lpstr>等线 Light</vt:lpstr>
      <vt:lpstr>Arial</vt:lpstr>
      <vt:lpstr>Calibri</vt:lpstr>
      <vt:lpstr>Calibri Light</vt:lpstr>
      <vt:lpstr>Cambria Math</vt:lpstr>
      <vt:lpstr>Office Theme</vt:lpstr>
      <vt:lpstr>Compositional Human Pose Regression</vt:lpstr>
      <vt:lpstr>Human Pose Estimation</vt:lpstr>
      <vt:lpstr>Detection VS. Regression</vt:lpstr>
      <vt:lpstr>Performance</vt:lpstr>
      <vt:lpstr>2D Pose Benchmark: MPII dataset</vt:lpstr>
      <vt:lpstr>MPII Leader Board</vt:lpstr>
      <vt:lpstr>Reason: exploit joint dependency</vt:lpstr>
      <vt:lpstr>Reason: exploit joint dependency</vt:lpstr>
      <vt:lpstr>Multi-stage Error Feedback (Detection)</vt:lpstr>
      <vt:lpstr>Multi-stage Error Feedback (Regression)</vt:lpstr>
      <vt:lpstr>Generalization</vt:lpstr>
      <vt:lpstr>Motivation of this work</vt:lpstr>
      <vt:lpstr>Proposed: structure-aware regression method</vt:lpstr>
      <vt:lpstr>3D Pose Benchmark: Human 3.6M dataset</vt:lpstr>
      <vt:lpstr>Our Performance (3D)</vt:lpstr>
      <vt:lpstr>Our Performance (2D)</vt:lpstr>
      <vt:lpstr>Two Key Techniques</vt:lpstr>
      <vt:lpstr>Pose Representation: Joint VS. Bone</vt:lpstr>
      <vt:lpstr>Joint Representation: Drawbacks</vt:lpstr>
      <vt:lpstr>Bone Representation: Advantages</vt:lpstr>
      <vt:lpstr>Use Bone Loss Only: Drawback</vt:lpstr>
      <vt:lpstr>Motivation</vt:lpstr>
      <vt:lpstr>Add Joint Loss to Bone Outputs</vt:lpstr>
      <vt:lpstr>Generalize to Any Joint Pair Loss</vt:lpstr>
      <vt:lpstr>Compositional Loss Function</vt:lpstr>
      <vt:lpstr>Comparison Experiments</vt:lpstr>
      <vt:lpstr>3D Human Pose Results</vt:lpstr>
      <vt:lpstr>Apply to 2D Task (Regression Based)</vt:lpstr>
      <vt:lpstr>Unified 2D and 3D Pose Regression</vt:lpstr>
      <vt:lpstr>Qualitative Result</vt:lpstr>
      <vt:lpstr>Video Result</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human pose estimation from single RGB image</dc:title>
  <dc:creator>Xiao Sun</dc:creator>
  <cp:lastModifiedBy>Xiao Sun</cp:lastModifiedBy>
  <cp:revision>772</cp:revision>
  <dcterms:created xsi:type="dcterms:W3CDTF">2017-03-21T05:01:58Z</dcterms:created>
  <dcterms:modified xsi:type="dcterms:W3CDTF">2017-08-26T14:38:24Z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xias@microsoft.com</vt:lpwstr>
  </property>
  <property fmtid="{D5CDD505-2E9C-101B-9397-08002B2CF9AE}" pid="6" name="MSIP_Label_f42aa342-8706-4288-bd11-ebb85995028c_SetDate">
    <vt:lpwstr>2017-08-26T22:38:23.0526904+08:00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